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9.xml" ContentType="application/vnd.openxmlformats-officedocument.drawingml.chart+xml"/>
  <Override PartName="/ppt/notesSlides/notesSlide41.xml" ContentType="application/vnd.openxmlformats-officedocument.presentationml.notesSlide+xml"/>
  <Override PartName="/ppt/charts/chart20.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4" r:id="rId2"/>
  </p:sldMasterIdLst>
  <p:notesMasterIdLst>
    <p:notesMasterId r:id="rId54"/>
  </p:notesMasterIdLst>
  <p:handoutMasterIdLst>
    <p:handoutMasterId r:id="rId55"/>
  </p:handoutMasterIdLst>
  <p:sldIdLst>
    <p:sldId id="312" r:id="rId3"/>
    <p:sldId id="386" r:id="rId4"/>
    <p:sldId id="387" r:id="rId5"/>
    <p:sldId id="443" r:id="rId6"/>
    <p:sldId id="447" r:id="rId7"/>
    <p:sldId id="441" r:id="rId8"/>
    <p:sldId id="442" r:id="rId9"/>
    <p:sldId id="440" r:id="rId10"/>
    <p:sldId id="404" r:id="rId11"/>
    <p:sldId id="412" r:id="rId12"/>
    <p:sldId id="413" r:id="rId13"/>
    <p:sldId id="319" r:id="rId14"/>
    <p:sldId id="357" r:id="rId15"/>
    <p:sldId id="321" r:id="rId16"/>
    <p:sldId id="322" r:id="rId17"/>
    <p:sldId id="323" r:id="rId18"/>
    <p:sldId id="324" r:id="rId19"/>
    <p:sldId id="325" r:id="rId20"/>
    <p:sldId id="326" r:id="rId21"/>
    <p:sldId id="327" r:id="rId22"/>
    <p:sldId id="329" r:id="rId23"/>
    <p:sldId id="330" r:id="rId24"/>
    <p:sldId id="425" r:id="rId25"/>
    <p:sldId id="426" r:id="rId26"/>
    <p:sldId id="427" r:id="rId27"/>
    <p:sldId id="428" r:id="rId28"/>
    <p:sldId id="429" r:id="rId29"/>
    <p:sldId id="430" r:id="rId30"/>
    <p:sldId id="433" r:id="rId31"/>
    <p:sldId id="431" r:id="rId32"/>
    <p:sldId id="432" r:id="rId33"/>
    <p:sldId id="338" r:id="rId34"/>
    <p:sldId id="344" r:id="rId35"/>
    <p:sldId id="345" r:id="rId36"/>
    <p:sldId id="417" r:id="rId37"/>
    <p:sldId id="346" r:id="rId38"/>
    <p:sldId id="394" r:id="rId39"/>
    <p:sldId id="348" r:id="rId40"/>
    <p:sldId id="351" r:id="rId41"/>
    <p:sldId id="422" r:id="rId42"/>
    <p:sldId id="423" r:id="rId43"/>
    <p:sldId id="424" r:id="rId44"/>
    <p:sldId id="353" r:id="rId45"/>
    <p:sldId id="445" r:id="rId46"/>
    <p:sldId id="436" r:id="rId47"/>
    <p:sldId id="434" r:id="rId48"/>
    <p:sldId id="439" r:id="rId49"/>
    <p:sldId id="389" r:id="rId50"/>
    <p:sldId id="376" r:id="rId51"/>
    <p:sldId id="384" r:id="rId52"/>
    <p:sldId id="444"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E3B8B34E-60A6-4283-B4D6-041E927683BC}">
          <p14:sldIdLst>
            <p14:sldId id="312"/>
            <p14:sldId id="386"/>
            <p14:sldId id="387"/>
            <p14:sldId id="443"/>
            <p14:sldId id="447"/>
            <p14:sldId id="441"/>
            <p14:sldId id="442"/>
            <p14:sldId id="440"/>
            <p14:sldId id="404"/>
            <p14:sldId id="412"/>
            <p14:sldId id="413"/>
            <p14:sldId id="319"/>
            <p14:sldId id="357"/>
            <p14:sldId id="321"/>
            <p14:sldId id="322"/>
            <p14:sldId id="323"/>
            <p14:sldId id="324"/>
            <p14:sldId id="325"/>
            <p14:sldId id="326"/>
            <p14:sldId id="327"/>
            <p14:sldId id="329"/>
          </p14:sldIdLst>
        </p14:section>
        <p14:section name="Untitled Section" id="{D30C95A3-6E9B-4FD7-BCF1-623256BA6935}">
          <p14:sldIdLst>
            <p14:sldId id="330"/>
            <p14:sldId id="425"/>
            <p14:sldId id="426"/>
            <p14:sldId id="427"/>
            <p14:sldId id="428"/>
            <p14:sldId id="429"/>
            <p14:sldId id="430"/>
            <p14:sldId id="433"/>
            <p14:sldId id="431"/>
            <p14:sldId id="432"/>
            <p14:sldId id="338"/>
            <p14:sldId id="344"/>
            <p14:sldId id="345"/>
            <p14:sldId id="417"/>
            <p14:sldId id="346"/>
            <p14:sldId id="394"/>
            <p14:sldId id="348"/>
            <p14:sldId id="351"/>
            <p14:sldId id="422"/>
            <p14:sldId id="423"/>
            <p14:sldId id="424"/>
            <p14:sldId id="353"/>
            <p14:sldId id="445"/>
            <p14:sldId id="436"/>
            <p14:sldId id="434"/>
            <p14:sldId id="439"/>
            <p14:sldId id="389"/>
            <p14:sldId id="376"/>
            <p14:sldId id="384"/>
            <p14:sldId id="444"/>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51" autoAdjust="0"/>
  </p:normalViewPr>
  <p:slideViewPr>
    <p:cSldViewPr snapToGrid="0" snapToObjects="1">
      <p:cViewPr varScale="1">
        <p:scale>
          <a:sx n="29" d="100"/>
          <a:sy n="29" d="100"/>
        </p:scale>
        <p:origin x="2012" y="52"/>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7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102"/>
          <c:h val="0.98148148148148151"/>
        </c:manualLayout>
      </c:layout>
      <c:pieChart>
        <c:varyColors val="1"/>
        <c:ser>
          <c:idx val="0"/>
          <c:order val="0"/>
          <c:dLbls>
            <c:dLbl>
              <c:idx val="0"/>
              <c:layout>
                <c:manualLayout>
                  <c:x val="-0.23873250218722764"/>
                  <c:y val="-3.26031641878100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2C-414B-BA6A-3153DEC5B412}"/>
                </c:ext>
              </c:extLst>
            </c:dLbl>
            <c:dLbl>
              <c:idx val="1"/>
              <c:layout>
                <c:manualLayout>
                  <c:x val="0.25251487314085991"/>
                  <c:y val="1.26035287255760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2C-414B-BA6A-3153DEC5B412}"/>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652C-414B-BA6A-3153DEC5B412}"/>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64"/>
                  <c:y val="-3.26031641878100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FF-4B84-969D-A168D9DDAF5B}"/>
                </c:ext>
              </c:extLst>
            </c:dLbl>
            <c:dLbl>
              <c:idx val="1"/>
              <c:layout>
                <c:manualLayout>
                  <c:x val="0.25251487314085991"/>
                  <c:y val="1.26035287255760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FF-4B84-969D-A168D9DDAF5B}"/>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(Sheet1!$B$3,Sheet1!$F$3)</c:f>
              <c:strCache>
                <c:ptCount val="2"/>
                <c:pt idx="0">
                  <c:v>Clinton</c:v>
                </c:pt>
                <c:pt idx="1">
                  <c:v>Trump</c:v>
                </c:pt>
              </c:strCache>
            </c:strRef>
          </c:cat>
          <c:val>
            <c:numRef>
              <c:f>(Sheet1!$D$3,Sheet1!$H$3)</c:f>
              <c:numCache>
                <c:formatCode>0%</c:formatCode>
                <c:ptCount val="2"/>
                <c:pt idx="0">
                  <c:v>0.48200000000000032</c:v>
                </c:pt>
                <c:pt idx="1">
                  <c:v>0.46100000000000002</c:v>
                </c:pt>
              </c:numCache>
            </c:numRef>
          </c:val>
          <c:extLst>
            <c:ext xmlns:c16="http://schemas.microsoft.com/office/drawing/2014/chart" uri="{C3380CC4-5D6E-409C-BE32-E72D297353CC}">
              <c16:uniqueId val="{00000002-BBFF-4B84-969D-A168D9DDAF5B}"/>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64"/>
                  <c:y val="-3.26031641878100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E-483A-AB1C-E186708A79C1}"/>
                </c:ext>
              </c:extLst>
            </c:dLbl>
            <c:dLbl>
              <c:idx val="1"/>
              <c:layout>
                <c:manualLayout>
                  <c:x val="0.25251487314085991"/>
                  <c:y val="1.26035287255760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9E-483A-AB1C-E186708A79C1}"/>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(Sheet1!$B$11,Sheet1!$F$11)</c:f>
              <c:strCache>
                <c:ptCount val="2"/>
                <c:pt idx="0">
                  <c:v>Gore</c:v>
                </c:pt>
                <c:pt idx="1">
                  <c:v>Bush</c:v>
                </c:pt>
              </c:strCache>
            </c:strRef>
          </c:cat>
          <c:val>
            <c:numRef>
              <c:f>(Sheet1!$D$11,Sheet1!$H$11)</c:f>
              <c:numCache>
                <c:formatCode>0%</c:formatCode>
                <c:ptCount val="2"/>
                <c:pt idx="0">
                  <c:v>0.48400000000000032</c:v>
                </c:pt>
                <c:pt idx="1">
                  <c:v>0.47900000000000031</c:v>
                </c:pt>
              </c:numCache>
            </c:numRef>
          </c:val>
          <c:extLst>
            <c:ext xmlns:c16="http://schemas.microsoft.com/office/drawing/2014/chart" uri="{C3380CC4-5D6E-409C-BE32-E72D297353CC}">
              <c16:uniqueId val="{00000002-209E-483A-AB1C-E186708A79C1}"/>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75"/>
                  <c:y val="-3.26031641878100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52-4580-989D-6823F33D886B}"/>
                </c:ext>
              </c:extLst>
            </c:dLbl>
            <c:dLbl>
              <c:idx val="1"/>
              <c:layout>
                <c:manualLayout>
                  <c:x val="0.25251487314086013"/>
                  <c:y val="1.260352872557602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52-4580-989D-6823F33D886B}"/>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5352-4580-989D-6823F33D886B}"/>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414531555503906"/>
                  <c:y val="-9.46947839327041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2-49F3-A574-2FFE5435CDA5}"/>
                </c:ext>
              </c:extLst>
            </c:dLbl>
            <c:dLbl>
              <c:idx val="1"/>
              <c:layout>
                <c:manualLayout>
                  <c:x val="0.25917540844551973"/>
                  <c:y val="0.107647002086828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82-49F3-A574-2FFE5435CDA5}"/>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(Sheet1!$B$19,Sheet1!$F$19)</c:f>
              <c:strCache>
                <c:ptCount val="2"/>
                <c:pt idx="0">
                  <c:v>Reagan</c:v>
                </c:pt>
                <c:pt idx="1">
                  <c:v>Mondale</c:v>
                </c:pt>
              </c:strCache>
            </c:strRef>
          </c:cat>
          <c:val>
            <c:numRef>
              <c:f>(Sheet1!$D$19,Sheet1!$H$19)</c:f>
              <c:numCache>
                <c:formatCode>0%</c:formatCode>
                <c:ptCount val="2"/>
                <c:pt idx="0">
                  <c:v>0.58799999999999997</c:v>
                </c:pt>
                <c:pt idx="1">
                  <c:v>0.40600000000000008</c:v>
                </c:pt>
              </c:numCache>
            </c:numRef>
          </c:val>
          <c:extLst>
            <c:ext xmlns:c16="http://schemas.microsoft.com/office/drawing/2014/chart" uri="{C3380CC4-5D6E-409C-BE32-E72D297353CC}">
              <c16:uniqueId val="{00000002-9682-49F3-A574-2FFE5435CDA5}"/>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86"/>
                  <c:y val="-3.26031641878101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5-4AAF-B6BB-DF97A6C068B5}"/>
                </c:ext>
              </c:extLst>
            </c:dLbl>
            <c:dLbl>
              <c:idx val="1"/>
              <c:layout>
                <c:manualLayout>
                  <c:x val="0.25251487314086041"/>
                  <c:y val="1.26035287255760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D5-4AAF-B6BB-DF97A6C068B5}"/>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89D5-4AAF-B6BB-DF97A6C068B5}"/>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0.14120370370370369"/>
          <c:w val="0.51111111111111107"/>
          <c:h val="0.85185185185185264"/>
        </c:manualLayout>
      </c:layout>
      <c:pieChart>
        <c:varyColors val="1"/>
        <c:ser>
          <c:idx val="0"/>
          <c:order val="0"/>
          <c:dLbls>
            <c:dLbl>
              <c:idx val="0"/>
              <c:layout>
                <c:manualLayout>
                  <c:x val="-3.039916885389329E-2"/>
                  <c:y val="-0.185380941965587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D-43DB-A500-144FE570D6AF}"/>
                </c:ext>
              </c:extLst>
            </c:dLbl>
            <c:dLbl>
              <c:idx val="1"/>
              <c:layout>
                <c:manualLayout>
                  <c:x val="-0.11415179352580927"/>
                  <c:y val="2.18627879848352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0D-43DB-A500-144FE570D6AF}"/>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(Sheet1!$B$19,Sheet1!$F$19)</c:f>
              <c:strCache>
                <c:ptCount val="2"/>
                <c:pt idx="0">
                  <c:v>Reagan</c:v>
                </c:pt>
                <c:pt idx="1">
                  <c:v>Mondale</c:v>
                </c:pt>
              </c:strCache>
            </c:strRef>
          </c:cat>
          <c:val>
            <c:numRef>
              <c:f>(Sheet1!$D$20,Sheet1!$H$20)</c:f>
              <c:numCache>
                <c:formatCode>General</c:formatCode>
                <c:ptCount val="2"/>
                <c:pt idx="0">
                  <c:v>525</c:v>
                </c:pt>
                <c:pt idx="1">
                  <c:v>13</c:v>
                </c:pt>
              </c:numCache>
            </c:numRef>
          </c:val>
          <c:extLst>
            <c:ext xmlns:c16="http://schemas.microsoft.com/office/drawing/2014/chart" uri="{C3380CC4-5D6E-409C-BE32-E72D297353CC}">
              <c16:uniqueId val="{00000002-200D-43DB-A500-144FE570D6AF}"/>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64"/>
                  <c:y val="-3.26031641878100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9F-44F5-B536-B8847E4E087F}"/>
                </c:ext>
              </c:extLst>
            </c:dLbl>
            <c:dLbl>
              <c:idx val="1"/>
              <c:layout>
                <c:manualLayout>
                  <c:x val="0.25251487314085991"/>
                  <c:y val="1.26035287255760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9F-44F5-B536-B8847E4E087F}"/>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(Sheet1!$B$5,Sheet1!$F$5)</c:f>
              <c:strCache>
                <c:ptCount val="2"/>
                <c:pt idx="0">
                  <c:v>Obama</c:v>
                </c:pt>
                <c:pt idx="1">
                  <c:v>Romney</c:v>
                </c:pt>
              </c:strCache>
            </c:strRef>
          </c:cat>
          <c:val>
            <c:numRef>
              <c:f>(Sheet1!$D$5,Sheet1!$H$5)</c:f>
              <c:numCache>
                <c:formatCode>0%</c:formatCode>
                <c:ptCount val="2"/>
                <c:pt idx="0">
                  <c:v>0.51100000000000001</c:v>
                </c:pt>
                <c:pt idx="1">
                  <c:v>0.47200000000000031</c:v>
                </c:pt>
              </c:numCache>
            </c:numRef>
          </c:val>
          <c:extLst>
            <c:ext xmlns:c16="http://schemas.microsoft.com/office/drawing/2014/chart" uri="{C3380CC4-5D6E-409C-BE32-E72D297353CC}">
              <c16:uniqueId val="{00000002-9D9F-44F5-B536-B8847E4E087F}"/>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8E-2"/>
          <c:w val="0.58888888888889102"/>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102"/>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102"/>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0C5249-8D59-4D46-906A-9E8356EDF400}" type="datetimeFigureOut">
              <a:rPr lang="en-US" smtClean="0"/>
              <a:pPr/>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251F60-115F-44F5-8FE0-066D8A68B103}" type="slidenum">
              <a:rPr lang="en-US" smtClean="0"/>
              <a:pPr/>
              <a:t>‹#›</a:t>
            </a:fld>
            <a:endParaRPr lang="en-US"/>
          </a:p>
        </p:txBody>
      </p:sp>
    </p:spTree>
    <p:extLst>
      <p:ext uri="{BB962C8B-B14F-4D97-AF65-F5344CB8AC3E}">
        <p14:creationId xmlns:p14="http://schemas.microsoft.com/office/powerpoint/2010/main" val="56335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22793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Creative_Comm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i="0" dirty="0" smtClean="0"/>
              <a:t>[No script here, just have this up while people are getting seated.]</a:t>
            </a:r>
            <a:endParaRPr lang="en-US" i="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1</a:t>
            </a:fld>
            <a:endParaRPr lang="en-US" dirty="0"/>
          </a:p>
        </p:txBody>
      </p:sp>
    </p:spTree>
    <p:extLst>
      <p:ext uri="{BB962C8B-B14F-4D97-AF65-F5344CB8AC3E}">
        <p14:creationId xmlns:p14="http://schemas.microsoft.com/office/powerpoint/2010/main" val="123137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lang="en-US" sz="2200" b="0" dirty="0" smtClean="0"/>
              <a:t>Notice</a:t>
            </a:r>
            <a:r>
              <a:rPr lang="en-US" sz="2200" b="0" baseline="0" dirty="0" smtClean="0"/>
              <a:t> that n</a:t>
            </a:r>
            <a:r>
              <a:rPr lang="en-US" sz="2200" b="0" dirty="0" smtClean="0"/>
              <a:t>one</a:t>
            </a:r>
            <a:r>
              <a:rPr lang="en-US" sz="2200" b="0" baseline="0" dirty="0" smtClean="0"/>
              <a:t> of the founders’ original concerns remain relevant today.  Citizens are quite able to become informed about the candidates no matter where they live.  No one is proposing that we have Congress select the president.  And any notion that we might need electors to exercise their own discretion to overturn a so-called “poor decision” by the people has just not been borne out over time.  The people don’t want this, and the electors have rarely done it.</a:t>
            </a:r>
          </a:p>
          <a:p>
            <a:pPr marL="0" marR="0" indent="0" algn="l" defTabSz="584200" rtl="0" fontAlgn="auto" latinLnBrk="0" hangingPunct="0">
              <a:lnSpc>
                <a:spcPct val="100000"/>
              </a:lnSpc>
              <a:spcBef>
                <a:spcPts val="0"/>
              </a:spcBef>
              <a:spcAft>
                <a:spcPts val="0"/>
              </a:spcAft>
              <a:buClrTx/>
              <a:buSzTx/>
              <a:buFontTx/>
              <a:buNone/>
              <a:tabLst/>
            </a:pPr>
            <a:endParaRPr lang="en-US" sz="2200" b="0" baseline="0" dirty="0" smtClean="0"/>
          </a:p>
          <a:p>
            <a:pPr marL="0" marR="0" indent="0" algn="l" defTabSz="584200" rtl="0" eaLnBrk="1" fontAlgn="auto" latinLnBrk="0" hangingPunct="0">
              <a:lnSpc>
                <a:spcPct val="100000"/>
              </a:lnSpc>
              <a:spcBef>
                <a:spcPts val="0"/>
              </a:spcBef>
              <a:spcAft>
                <a:spcPts val="0"/>
              </a:spcAft>
              <a:buClrTx/>
              <a:buSzTx/>
              <a:buFontTx/>
              <a:buNone/>
              <a:tabLst/>
              <a:defRPr/>
            </a:pPr>
            <a:r>
              <a:rPr kumimoji="0" lang="en-US" sz="2200" b="0" i="0" u="none" strike="noStrike" cap="none" spc="0" normalizeH="0" dirty="0" smtClean="0">
                <a:ln>
                  <a:noFill/>
                </a:ln>
                <a:solidFill>
                  <a:srgbClr val="000000"/>
                </a:solidFill>
                <a:effectLst/>
                <a:uFillTx/>
                <a:latin typeface="Helvetica Neue"/>
                <a:ea typeface="Helvetica Neue"/>
                <a:cs typeface="Helvetica Neue"/>
                <a:sym typeface="Helvetica Neue"/>
              </a:rPr>
              <a:t>So, in looking at how the Electoral</a:t>
            </a:r>
            <a:r>
              <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rPr>
              <a:t> College came about, it’s clear that this is not a foundational text of our Constitution that should not or cannot be changed. It is an imperfect system that tried to address concerns of the framers at the time.  Just as we changed our system of electing Senators in 1912 from election by state legislatures to election by direct popular vote, we can also change our system of electing the President if we think it’s necessary to improve our democracy. </a:t>
            </a:r>
            <a:endParaRPr kumimoji="0" lang="en-US" sz="2200" b="0" i="0" u="none" strike="noStrike" cap="none" spc="0" normalizeH="0" dirty="0" smtClean="0">
              <a:ln>
                <a:noFill/>
              </a:ln>
              <a:solidFill>
                <a:srgbClr val="000000"/>
              </a:solidFill>
              <a:effectLst/>
              <a:uFillTx/>
              <a:latin typeface="Helvetica Neue"/>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lang="en-US" sz="2200" b="0" baseline="0" dirty="0" smtClean="0"/>
          </a:p>
          <a:p>
            <a:pPr marL="0" marR="0" indent="0" algn="l" defTabSz="584200" rtl="0" fontAlgn="auto" latinLnBrk="0" hangingPunct="0">
              <a:lnSpc>
                <a:spcPct val="100000"/>
              </a:lnSpc>
              <a:spcBef>
                <a:spcPts val="0"/>
              </a:spcBef>
              <a:spcAft>
                <a:spcPts val="0"/>
              </a:spcAft>
              <a:buClrTx/>
              <a:buSzTx/>
              <a:buFontTx/>
              <a:buNone/>
              <a:tabLst/>
            </a:pPr>
            <a:r>
              <a:rPr lang="en-US" sz="2200" b="0" baseline="0" dirty="0" smtClean="0"/>
              <a:t>And there is ample evidence that this system is directly damaging to our democracy and does, in fact, need to be changed.</a:t>
            </a:r>
            <a:endParaRPr lang="en-US" sz="2200" b="0" dirty="0" smtClean="0"/>
          </a:p>
          <a:p>
            <a:endParaRPr lang="en-US" dirty="0"/>
          </a:p>
        </p:txBody>
      </p:sp>
    </p:spTree>
    <p:extLst>
      <p:ext uri="{BB962C8B-B14F-4D97-AF65-F5344CB8AC3E}">
        <p14:creationId xmlns:p14="http://schemas.microsoft.com/office/powerpoint/2010/main" val="377068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Why does the League of Women Voters take the position to abolish the Electoral College?  It’s really very simple.  It comes down to the concept of one-person, one-vote.  </a:t>
            </a:r>
            <a:r>
              <a:rPr lang="en-US" dirty="0" smtClean="0"/>
              <a:t>The u</a:t>
            </a:r>
            <a:r>
              <a:rPr lang="en-US" baseline="0" dirty="0" smtClean="0"/>
              <a:t>nintended result of the Electoral College is to </a:t>
            </a:r>
            <a:r>
              <a:rPr lang="en-US" dirty="0" smtClean="0"/>
              <a:t>put the choice of President and Vice-President</a:t>
            </a:r>
            <a:r>
              <a:rPr lang="en-US" baseline="0" dirty="0" smtClean="0"/>
              <a:t> in the hands of voters in only a few so-called “battleground states</a:t>
            </a:r>
            <a:r>
              <a:rPr lang="en-US" dirty="0" smtClean="0"/>
              <a:t>,” or “swing</a:t>
            </a:r>
            <a:r>
              <a:rPr lang="en-US" baseline="0" dirty="0" smtClean="0"/>
              <a:t> states.”</a:t>
            </a:r>
            <a:endParaRPr lang="en-US" dirty="0" smtClean="0"/>
          </a:p>
          <a:p>
            <a:endParaRPr lang="en-US" dirty="0" smtClean="0"/>
          </a:p>
          <a:p>
            <a:r>
              <a:rPr lang="en-US" dirty="0" smtClean="0"/>
              <a:t>Photo credits:</a:t>
            </a:r>
          </a:p>
          <a:p>
            <a:r>
              <a:rPr lang="en-US" dirty="0" smtClean="0"/>
              <a:t>“A </a:t>
            </a:r>
            <a:r>
              <a:rPr lang="en-US" dirty="0" err="1" smtClean="0"/>
              <a:t>Coloured</a:t>
            </a:r>
            <a:r>
              <a:rPr lang="en-US" dirty="0" smtClean="0"/>
              <a:t> Voting Box,” by </a:t>
            </a:r>
            <a:r>
              <a:rPr lang="en-US" dirty="0" err="1" smtClean="0"/>
              <a:t>Resizia</a:t>
            </a:r>
            <a:r>
              <a:rPr lang="en-US" dirty="0" smtClean="0"/>
              <a:t>, </a:t>
            </a:r>
            <a:r>
              <a:rPr lang="en-US" i="0" dirty="0" smtClean="0"/>
              <a:t>is </a:t>
            </a:r>
            <a:r>
              <a:rPr lang="en-US" sz="2200" b="0" i="0" dirty="0" smtClean="0">
                <a:effectLst/>
                <a:latin typeface="Helvetica Neue"/>
                <a:ea typeface="Helvetica Neue"/>
                <a:cs typeface="Helvetica Neue"/>
                <a:sym typeface="Helvetica Neue"/>
              </a:rPr>
              <a:t>licensed under the </a:t>
            </a:r>
            <a:r>
              <a:rPr lang="en-US" sz="2200" b="0" i="0" u="none" strike="noStrike" dirty="0" smtClean="0">
                <a:effectLst/>
                <a:latin typeface="Helvetica Neue"/>
                <a:ea typeface="Helvetica Neue"/>
                <a:cs typeface="Helvetica Neue"/>
                <a:sym typeface="Helvetica Neue"/>
                <a:hlinkClick r:id="rId3" tooltip="Creative Commons"/>
              </a:rPr>
              <a:t>Creative Commons</a:t>
            </a:r>
            <a:r>
              <a:rPr lang="en-US" sz="2200" b="0" i="0" dirty="0" smtClean="0">
                <a:effectLst/>
                <a:latin typeface="Helvetica Neue"/>
                <a:ea typeface="Helvetica Neue"/>
                <a:cs typeface="Helvetica Neue"/>
                <a:sym typeface="Helvetica Neue"/>
              </a:rPr>
              <a:t> </a:t>
            </a:r>
            <a:r>
              <a:rPr lang="en-US" sz="2200" b="0" i="0" u="none" strike="noStrike" dirty="0" smtClean="0">
                <a:effectLst/>
                <a:latin typeface="Helvetica Neue"/>
                <a:ea typeface="Helvetica Neue"/>
                <a:cs typeface="Helvetica Neue"/>
                <a:sym typeface="Helvetica Neue"/>
                <a:hlinkClick r:id="rId4"/>
              </a:rPr>
              <a:t>Attribution-</a:t>
            </a:r>
            <a:r>
              <a:rPr lang="en-US" sz="2200" b="0" i="0" u="none" strike="noStrike" dirty="0" err="1" smtClean="0">
                <a:effectLst/>
                <a:latin typeface="Helvetica Neue"/>
                <a:ea typeface="Helvetica Neue"/>
                <a:cs typeface="Helvetica Neue"/>
                <a:sym typeface="Helvetica Neue"/>
                <a:hlinkClick r:id="rId4"/>
              </a:rPr>
              <a:t>ShareAlike</a:t>
            </a:r>
            <a:r>
              <a:rPr lang="en-US" sz="2200" b="0" i="0" u="none" strike="noStrike" dirty="0" smtClean="0">
                <a:effectLst/>
                <a:latin typeface="Helvetica Neue"/>
                <a:ea typeface="Helvetica Neue"/>
                <a:cs typeface="Helvetica Neue"/>
                <a:sym typeface="Helvetica Neue"/>
                <a:hlinkClick r:id="rId4"/>
              </a:rPr>
              <a:t> 3.0</a:t>
            </a:r>
            <a:r>
              <a:rPr lang="en-US" sz="2200" b="0" i="0" dirty="0" smtClean="0">
                <a:effectLst/>
                <a:latin typeface="Helvetica Neue"/>
                <a:ea typeface="Helvetica Neue"/>
                <a:cs typeface="Helvetica Neue"/>
                <a:sym typeface="Helvetica Neue"/>
              </a:rPr>
              <a:t> License. </a:t>
            </a:r>
          </a:p>
          <a:p>
            <a:r>
              <a:rPr lang="en-US" sz="2200" b="0" i="0" dirty="0" smtClean="0">
                <a:effectLst/>
                <a:latin typeface="Helvetica Neue"/>
                <a:sym typeface="Helvetica Neue"/>
              </a:rPr>
              <a:t>Photo</a:t>
            </a:r>
            <a:r>
              <a:rPr lang="en-US" sz="2200" b="0" i="0" baseline="0" dirty="0" smtClean="0">
                <a:effectLst/>
                <a:latin typeface="Helvetica Neue"/>
                <a:sym typeface="Helvetica Neue"/>
              </a:rPr>
              <a:t> of women is used with permission from the LWV-US.</a:t>
            </a:r>
          </a:p>
          <a:p>
            <a:endParaRPr lang="en-US" i="0" dirty="0"/>
          </a:p>
        </p:txBody>
      </p:sp>
    </p:spTree>
    <p:extLst>
      <p:ext uri="{BB962C8B-B14F-4D97-AF65-F5344CB8AC3E}">
        <p14:creationId xmlns:p14="http://schemas.microsoft.com/office/powerpoint/2010/main" val="199543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League’s core mission is</a:t>
            </a:r>
            <a:r>
              <a:rPr lang="en-US" baseline="0" dirty="0" smtClean="0"/>
              <a:t> to </a:t>
            </a:r>
            <a:r>
              <a:rPr lang="en-US" sz="2200" b="0" i="0" dirty="0" smtClean="0">
                <a:effectLst/>
                <a:latin typeface="Helvetica Neue"/>
                <a:ea typeface="Helvetica Neue"/>
                <a:cs typeface="Helvetica Neue"/>
                <a:sym typeface="Helvetica Neue"/>
              </a:rPr>
              <a:t>encourage the informed and active participation of citizens in government.  As</a:t>
            </a:r>
            <a:r>
              <a:rPr lang="en-US" sz="2200" b="0" i="0" baseline="0" dirty="0" smtClean="0">
                <a:effectLst/>
                <a:latin typeface="Helvetica Neue"/>
                <a:ea typeface="Helvetica Neue"/>
                <a:cs typeface="Helvetica Neue"/>
                <a:sym typeface="Helvetica Neue"/>
              </a:rPr>
              <a:t> such, perhaps the</a:t>
            </a:r>
            <a:r>
              <a:rPr lang="en-US" dirty="0" smtClean="0"/>
              <a:t> most disturbing</a:t>
            </a:r>
            <a:r>
              <a:rPr lang="en-US" baseline="0" dirty="0" smtClean="0"/>
              <a:t> aspect of the Electoral College system is that it creates a disincentive to vote for citizens living in non-battleground states – which is the majority of people in our country.  If you live in Illinois or Mississippi, why should you bother going out on a cold or rainy day to vote, when you know your state is going to go blue or red anyway? </a:t>
            </a:r>
          </a:p>
          <a:p>
            <a:endParaRPr lang="en-US" baseline="0" dirty="0" smtClean="0"/>
          </a:p>
          <a:p>
            <a:endParaRPr lang="en-US" baseline="0" dirty="0" smtClean="0"/>
          </a:p>
          <a:p>
            <a:r>
              <a:rPr lang="en-US" sz="2000" baseline="0" dirty="0" smtClean="0"/>
              <a:t>Photo credits:</a:t>
            </a:r>
          </a:p>
          <a:p>
            <a:pPr marL="0" marR="0" indent="0" defTabSz="457200" eaLnBrk="1" fontAlgn="auto" latinLnBrk="0" hangingPunct="1">
              <a:lnSpc>
                <a:spcPct val="117999"/>
              </a:lnSpc>
              <a:spcBef>
                <a:spcPts val="0"/>
              </a:spcBef>
              <a:spcAft>
                <a:spcPts val="0"/>
              </a:spcAft>
              <a:buClrTx/>
              <a:buSzTx/>
              <a:buFontTx/>
              <a:buNone/>
              <a:tabLst/>
              <a:defRPr/>
            </a:pPr>
            <a:r>
              <a:rPr lang="en-US" sz="2200" b="0" i="0" dirty="0" smtClean="0">
                <a:effectLst/>
                <a:latin typeface="Helvetica Neue"/>
                <a:ea typeface="Helvetica Neue"/>
                <a:cs typeface="Helvetica Neue"/>
                <a:sym typeface="Helvetica Neue"/>
              </a:rPr>
              <a:t>Voting line, by April Sikorski from Brooklyn, USA (vote here) [CC BY-SA 2.0 (</a:t>
            </a:r>
            <a:r>
              <a:rPr lang="en-US" sz="2200" b="0" i="0" dirty="0" smtClean="0">
                <a:effectLst/>
                <a:latin typeface="Helvetica Neue"/>
                <a:ea typeface="Helvetica Neue"/>
                <a:cs typeface="Helvetica Neue"/>
                <a:sym typeface="Helvetica Neue"/>
                <a:hlinkClick r:id="rId3"/>
              </a:rPr>
              <a:t>https://creativecommons.org/licenses/by-sa/2.0</a:t>
            </a:r>
            <a:r>
              <a:rPr lang="en-US" sz="2200" b="0" i="0" dirty="0" smtClean="0">
                <a:effectLst/>
                <a:latin typeface="Helvetica Neue"/>
                <a:ea typeface="Helvetica Neue"/>
                <a:cs typeface="Helvetica Neue"/>
                <a:sym typeface="Helvetica Neue"/>
              </a:rPr>
              <a:t>)], via Wikimedia Commons</a:t>
            </a:r>
          </a:p>
          <a:p>
            <a:pPr marL="0" marR="0" indent="0" defTabSz="457200" eaLnBrk="1" fontAlgn="auto" latinLnBrk="0" hangingPunct="1">
              <a:lnSpc>
                <a:spcPct val="117999"/>
              </a:lnSpc>
              <a:spcBef>
                <a:spcPts val="0"/>
              </a:spcBef>
              <a:spcAft>
                <a:spcPts val="0"/>
              </a:spcAft>
              <a:buClrTx/>
              <a:buSzTx/>
              <a:buFontTx/>
              <a:buNone/>
              <a:tabLst/>
              <a:defRPr/>
            </a:pPr>
            <a:r>
              <a:rPr lang="en-US" sz="2400" b="0" i="0" dirty="0" smtClean="0">
                <a:effectLst/>
                <a:latin typeface="Helvetica Neue"/>
                <a:ea typeface="Helvetica Neue"/>
                <a:cs typeface="Helvetica Neue"/>
                <a:sym typeface="Helvetica Neue"/>
              </a:rPr>
              <a:t>Vote</a:t>
            </a:r>
            <a:r>
              <a:rPr lang="en-US" sz="2400" b="0" i="0" baseline="0" dirty="0" smtClean="0">
                <a:effectLst/>
                <a:latin typeface="Helvetica Neue"/>
                <a:ea typeface="Helvetica Neue"/>
                <a:cs typeface="Helvetica Neue"/>
                <a:sym typeface="Helvetica Neue"/>
              </a:rPr>
              <a:t> counts button used with permission from LWV-US.</a:t>
            </a:r>
          </a:p>
          <a:p>
            <a:pPr marL="0" marR="0" indent="0" defTabSz="457200" eaLnBrk="1" fontAlgn="auto" latinLnBrk="0" hangingPunct="1">
              <a:lnSpc>
                <a:spcPct val="117999"/>
              </a:lnSpc>
              <a:spcBef>
                <a:spcPts val="0"/>
              </a:spcBef>
              <a:spcAft>
                <a:spcPts val="0"/>
              </a:spcAft>
              <a:buClrTx/>
              <a:buSzTx/>
              <a:buFontTx/>
              <a:buNone/>
              <a:tabLst/>
              <a:defRPr/>
            </a:pPr>
            <a:r>
              <a:rPr lang="en-US" sz="2200" b="0" i="0" dirty="0" smtClean="0">
                <a:effectLst/>
                <a:latin typeface="Helvetica Neue"/>
                <a:ea typeface="Helvetica Neue"/>
                <a:cs typeface="Helvetica Neue"/>
                <a:sym typeface="Helvetica Neue"/>
              </a:rPr>
              <a:t>People voting – no attribution required.</a:t>
            </a:r>
          </a:p>
          <a:p>
            <a:pPr marL="0" marR="0" indent="0" defTabSz="457200" eaLnBrk="1" fontAlgn="auto" latinLnBrk="0" hangingPunct="1">
              <a:lnSpc>
                <a:spcPct val="117999"/>
              </a:lnSpc>
              <a:spcBef>
                <a:spcPts val="0"/>
              </a:spcBef>
              <a:spcAft>
                <a:spcPts val="0"/>
              </a:spcAft>
              <a:buClrTx/>
              <a:buSzTx/>
              <a:buFontTx/>
              <a:buNone/>
              <a:tabLst/>
              <a:defRPr/>
            </a:pPr>
            <a:endParaRPr lang="en-US" sz="2000" b="0" i="0" baseline="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000" b="0" i="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data from 2016 bear this out. In the graph you can see that the percentage of eligible voters who cast a vote for president was significantly lower in non-swing states compared to the swing states.  </a:t>
            </a:r>
          </a:p>
          <a:p>
            <a:endParaRPr lang="en-US" baseline="0" dirty="0" smtClean="0"/>
          </a:p>
          <a:p>
            <a:r>
              <a:rPr lang="en-US" baseline="0" dirty="0" smtClean="0"/>
              <a:t>The Electoral College decreases participation in our democracy.  This is bad for democracy.</a:t>
            </a:r>
          </a:p>
          <a:p>
            <a:endParaRPr lang="en-US" baseline="0" dirty="0" smtClean="0"/>
          </a:p>
          <a:p>
            <a:r>
              <a:rPr lang="en-US" baseline="0" dirty="0" smtClean="0"/>
              <a:t>[Source for data: United States Elections Project.  Eleven swing states are MN, NH, CO, IA, VA, NC, MI, FL, PA, OH, NV]</a:t>
            </a:r>
            <a:endParaRPr lang="en-US" dirty="0"/>
          </a:p>
        </p:txBody>
      </p:sp>
    </p:spTree>
    <p:extLst>
      <p:ext uri="{BB962C8B-B14F-4D97-AF65-F5344CB8AC3E}">
        <p14:creationId xmlns:p14="http://schemas.microsoft.com/office/powerpoint/2010/main" val="358815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Another</a:t>
            </a:r>
            <a:r>
              <a:rPr lang="en-US" baseline="0" dirty="0" smtClean="0"/>
              <a:t> significant, negative effect of the Electoral College system is that it polarizes our electorate and exaggerates our sense of being a divided nation, a nation of “red” versus “blue.”  Did you know that in Alabama in 2016, 35% of voters chose Hillary Clinton?  Or that 32% of California voters chose Donald Trump?  That is a </a:t>
            </a:r>
            <a:r>
              <a:rPr lang="en-US" i="1" baseline="0" dirty="0" smtClean="0"/>
              <a:t>lot </a:t>
            </a:r>
            <a:r>
              <a:rPr lang="en-US" baseline="0" dirty="0" smtClean="0"/>
              <a:t>of people, not a fringe minority,  but a </a:t>
            </a:r>
            <a:r>
              <a:rPr lang="en-US" i="1" baseline="0" dirty="0" smtClean="0"/>
              <a:t>significant </a:t>
            </a:r>
            <a:r>
              <a:rPr lang="en-US" baseline="0" dirty="0" smtClean="0"/>
              <a:t>portion of the population of these states. You look at this map, and all you see is red and blue, right and left, black and white. There are no centrists, there is no complicated middle ground, there is no reason to even </a:t>
            </a:r>
            <a:r>
              <a:rPr lang="en-US" i="1" baseline="0" dirty="0" smtClean="0"/>
              <a:t>talk</a:t>
            </a:r>
            <a:r>
              <a:rPr lang="en-US" i="0" baseline="0" dirty="0" smtClean="0"/>
              <a:t> to people in “those other states,” because they are just too different from me, their views are too extreme.</a:t>
            </a:r>
          </a:p>
          <a:p>
            <a:pPr marL="0" marR="0" indent="0" defTabSz="457200" eaLnBrk="1" fontAlgn="auto" latinLnBrk="0" hangingPunct="1">
              <a:lnSpc>
                <a:spcPct val="117999"/>
              </a:lnSpc>
              <a:spcBef>
                <a:spcPts val="0"/>
              </a:spcBef>
              <a:spcAft>
                <a:spcPts val="0"/>
              </a:spcAft>
              <a:buClrTx/>
              <a:buSzTx/>
              <a:buFontTx/>
              <a:buNone/>
              <a:tabLst/>
              <a:defRPr/>
            </a:pPr>
            <a:endParaRPr lang="en-US" i="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i="0" baseline="0" dirty="0" smtClean="0"/>
              <a:t>This map with which we’ve all become so familiar is extremely damaging to our national unity and our ability to see the great variety of public opinions that exist everywhere and that deserve to be heard.  Indeed, they </a:t>
            </a:r>
            <a:r>
              <a:rPr lang="en-US" i="1" baseline="0" dirty="0" smtClean="0"/>
              <a:t>need</a:t>
            </a:r>
            <a:r>
              <a:rPr lang="en-US" i="0" baseline="0" dirty="0" smtClean="0"/>
              <a:t> to be heard, as diverse opinions are as critical to democracy as the vote itself.</a:t>
            </a:r>
          </a:p>
          <a:p>
            <a:pPr marL="0" marR="0" indent="0" defTabSz="457200" eaLnBrk="1" fontAlgn="auto" latinLnBrk="0" hangingPunct="1">
              <a:lnSpc>
                <a:spcPct val="117999"/>
              </a:lnSpc>
              <a:spcBef>
                <a:spcPts val="0"/>
              </a:spcBef>
              <a:spcAft>
                <a:spcPts val="0"/>
              </a:spcAft>
              <a:buClrTx/>
              <a:buSzTx/>
              <a:buFontTx/>
              <a:buNone/>
              <a:tabLst/>
              <a:defRPr/>
            </a:pPr>
            <a:endParaRPr lang="en-US" i="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i="0" baseline="0" dirty="0" smtClean="0"/>
              <a:t>Without the Electoral College, we wouldn’t have to see our election results through this distorted lens.</a:t>
            </a:r>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r>
              <a:rPr lang="en-US" dirty="0" smtClean="0"/>
              <a:t>[Source of numbers:</a:t>
            </a:r>
            <a:r>
              <a:rPr lang="en-US" baseline="0" dirty="0" smtClean="0"/>
              <a:t> CNN.  Map created by LWV-Wilmette.]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if the election results simply looked like this?  Two numbers, both very large even in the most lop-sided of victories.  Remember Reagan versus Mondale in 1984?  You may remember it as the most lopsided electoral college victory in modern history, which it was.  But you probably don’t remember that more than 37 million people voted for Mondale, 41% of voters.  That is not a trivial number, and it highlights the way the electoral college simply erases the diversity of opinion in our democracy.</a:t>
            </a:r>
          </a:p>
          <a:p>
            <a:endParaRPr lang="en-US" baseline="0" dirty="0" smtClean="0"/>
          </a:p>
          <a:p>
            <a:r>
              <a:rPr lang="en-US" baseline="0" dirty="0" smtClean="0"/>
              <a:t>[Source: Roper Center for Public Opinion Research and the U.S. Census Bureau]</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when we see it through the Electoral</a:t>
            </a:r>
            <a:r>
              <a:rPr lang="en-US" baseline="0" dirty="0" smtClean="0"/>
              <a:t> College, almost all of those so-called blue votes are utterly forgotten, erased. Where did all of those Mondale voters go?  They’re just gone, they don’t exist.  All we see is 525 to 13, the electoral college outcome.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If we began to see election results like this, might we begin to see ourselves as part of a unified democracy, choosing our leader together no matter where we live?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smtClean="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Might we become more open to diverse, complicated opinions among our neighbors and fellow citizens, more willing to live among people who disagree with us?</a:t>
            </a:r>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Imagine if, instead of seeing ourselves as red or blue, we simply saw ourselves as Americans. </a:t>
            </a:r>
          </a:p>
          <a:p>
            <a:endParaRPr lang="en-US" dirty="0" smtClean="0"/>
          </a:p>
          <a:p>
            <a:endParaRPr lang="en-US" dirty="0" smtClean="0"/>
          </a:p>
          <a:p>
            <a:r>
              <a:rPr lang="en-US" dirty="0" smtClean="0"/>
              <a:t>Image</a:t>
            </a:r>
            <a:r>
              <a:rPr lang="en-US" baseline="0" dirty="0" smtClean="0"/>
              <a:t> credits:</a:t>
            </a:r>
          </a:p>
          <a:p>
            <a:r>
              <a:rPr lang="en-US" baseline="0" dirty="0" smtClean="0"/>
              <a:t>Map:  CC0 Creative Commons, no attribution required</a:t>
            </a:r>
            <a:endParaRPr lang="en-US" dirty="0" smtClean="0"/>
          </a:p>
        </p:txBody>
      </p:sp>
    </p:spTree>
    <p:extLst>
      <p:ext uri="{BB962C8B-B14F-4D97-AF65-F5344CB8AC3E}">
        <p14:creationId xmlns:p14="http://schemas.microsoft.com/office/powerpoint/2010/main" val="16847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sz="5000" b="0" i="0" dirty="0" smtClean="0">
                <a:effectLst/>
                <a:latin typeface="Helvetica Neue"/>
                <a:ea typeface="Helvetica Neue"/>
                <a:cs typeface="Helvetica Neue"/>
                <a:sym typeface="Helvetica Neue"/>
              </a:rPr>
              <a:t>The League of Women Voters is a nonpartisan political organization that encourages informed and active participation in government, works to increase understanding of major public policy issues, and influences public policy through education and advocacy.</a:t>
            </a:r>
            <a:endParaRPr lang="en-US" baseline="0" dirty="0" smtClean="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baseline="0" dirty="0" smtClean="0"/>
          </a:p>
          <a:p>
            <a:endParaRPr lang="en-US" dirty="0"/>
          </a:p>
        </p:txBody>
      </p:sp>
    </p:spTree>
    <p:extLst>
      <p:ext uri="{BB962C8B-B14F-4D97-AF65-F5344CB8AC3E}">
        <p14:creationId xmlns:p14="http://schemas.microsoft.com/office/powerpoint/2010/main" val="136030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in two recent elections point us, of course,</a:t>
            </a:r>
            <a:r>
              <a:rPr lang="en-US" baseline="0" dirty="0" smtClean="0"/>
              <a:t> to another serious problem with the Electoral College, which is that it can lead to a presidential winner who did not receive a majority of the votes. This has happened five times in our history, and it’s the main reason most people find the Electoral College troubling.</a:t>
            </a:r>
            <a:endParaRPr lang="en-US" dirty="0" smtClean="0"/>
          </a:p>
          <a:p>
            <a:endParaRPr lang="en-US" dirty="0" smtClean="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may have heard somebody say, “Yes, yes, all of this is true, but here’s why the Electoral College still makes sense.”  We’d like to walk through the most common myths and misperceptions about what the Electoral College does and does not accomplish, what it was meant to do, and how it’s impacting our democracy.</a:t>
            </a:r>
          </a:p>
          <a:p>
            <a:endParaRPr lang="en-US" baseline="0" dirty="0" smtClean="0"/>
          </a:p>
          <a:p>
            <a:endParaRPr lang="en-US" dirty="0" smtClean="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Myth number 1: Without the Electoral College, our presidents would all be chosen by a couple of big states like California, New York, and Texas.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dirty="0" smtClean="0"/>
              <a:t>Let’s run through</a:t>
            </a:r>
            <a:r>
              <a:rPr lang="en-US" baseline="0" dirty="0" smtClean="0"/>
              <a:t> the numbers to see how it would actually play out in an election by national popular vote.</a:t>
            </a:r>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358815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Let’s say for the sake of this example that every state in the union voted 60-percent to 40-percent for the same candidate.</a:t>
            </a:r>
            <a:r>
              <a:rPr lang="en-US" baseline="0" dirty="0" smtClean="0"/>
              <a:t>  An absolute landslide, an unbelievably strong preference for one candidate.  And let’s see how many states it would take to get us over the 50% threshold to victory if we elected the president by the national popular vote total, going in order from the largest states down to the smallest. </a:t>
            </a:r>
          </a:p>
          <a:p>
            <a:endParaRPr lang="en-US" baseline="0" dirty="0" smtClean="0"/>
          </a:p>
          <a:p>
            <a:r>
              <a:rPr lang="en-US" baseline="0" dirty="0" smtClean="0"/>
              <a:t>California has the most voters, and 60% of its voters would represent 7-percent of the national total.</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is Texas, so we’ll add it to the total.  Remember, in this example we have 60% of voters choosing the same candidate in every state, so we’re seeing how long it would take for that candidate to get more than 50% of the votes.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add Florida.</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New</a:t>
            </a:r>
            <a:r>
              <a:rPr lang="en-US" baseline="0" dirty="0" smtClean="0"/>
              <a:t> York.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add Pennsylvania.</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Illinois.</a:t>
            </a:r>
            <a:r>
              <a:rPr lang="en-US" baseline="0" dirty="0" smtClean="0"/>
              <a:t>  And we’re still not even halfway there.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add</a:t>
            </a:r>
            <a:r>
              <a:rPr lang="en-US" baseline="0" dirty="0" smtClean="0"/>
              <a:t> a half dozen more states and see where we get.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baseline="0" dirty="0" smtClean="0"/>
              <a:t>The League of Women Voters recommends many changes to our election system that would increase fair and representative participation in our democracy, including the abolition of the Electoral College. They adopted this position in 1970 and most recently updated it in 2010.</a:t>
            </a:r>
            <a:endParaRPr lang="en-US" dirty="0" smtClean="0"/>
          </a:p>
          <a:p>
            <a:pPr lvl="1" algn="l">
              <a:defRPr sz="5000"/>
            </a:pPr>
            <a:endParaRPr lang="en-US" dirty="0" smtClean="0"/>
          </a:p>
          <a:p>
            <a:pPr lvl="1" algn="l">
              <a:defRPr sz="5000"/>
            </a:pPr>
            <a:r>
              <a:rPr lang="en-US" sz="2000" b="0" i="0" dirty="0" smtClean="0"/>
              <a:t>I’m mainly going to talk about how the Electoral College damages</a:t>
            </a:r>
            <a:r>
              <a:rPr lang="en-US" sz="2000" b="0" i="0" baseline="0" dirty="0" smtClean="0"/>
              <a:t> our democracy and how we can abolish it.  But first, I want to briefly outline where the Electoral College comes from.</a:t>
            </a:r>
            <a:endParaRPr lang="en-US" dirty="0"/>
          </a:p>
        </p:txBody>
      </p:sp>
    </p:spTree>
    <p:extLst>
      <p:ext uri="{BB962C8B-B14F-4D97-AF65-F5344CB8AC3E}">
        <p14:creationId xmlns:p14="http://schemas.microsoft.com/office/powerpoint/2010/main" val="402134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it would take the</a:t>
            </a:r>
            <a:r>
              <a:rPr lang="en-US" baseline="0" dirty="0" smtClean="0"/>
              <a:t> votes of 27 states to get us over the 50% threshold even in this incredibly lopsided scenario.</a:t>
            </a:r>
          </a:p>
          <a:p>
            <a:endParaRPr lang="en-US" baseline="0" dirty="0" smtClean="0"/>
          </a:p>
          <a:p>
            <a:r>
              <a:rPr lang="en-US" baseline="0" dirty="0" smtClean="0"/>
              <a:t>In reality, of course, California and Texas might go for different candidates, in essence cancelling each other out.  And the margins of victory would likely be much smaller in many of these states.  Which means that it would take even more states’ voters to get us to 51%.</a:t>
            </a:r>
          </a:p>
          <a:p>
            <a:endParaRPr lang="en-US" baseline="0" dirty="0" smtClean="0"/>
          </a:p>
          <a:p>
            <a:r>
              <a:rPr lang="en-US" baseline="0" dirty="0" smtClean="0"/>
              <a:t>And you can do this same exercise for cities, by the way.  The ten largest cities in the country only make up about 10 percent of the vote.  If the largest 100 cities all voted unanimously for the same candidate, it would still only get us to 30% of the vote total, nowhere near the 51% needed to win.  And this top 100 list includes cities like Laredo, TX and Spokane, WA.  These are cities with populations in the 200,000’s.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It is simply mathematically</a:t>
            </a:r>
            <a:r>
              <a:rPr lang="en-US" baseline="0" dirty="0" smtClean="0"/>
              <a:t> impossible for an election by popular vote to be determined by just the largest states or the largest cities.</a:t>
            </a:r>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r>
              <a:rPr lang="en-US" dirty="0" smtClean="0"/>
              <a:t>The fact is that direct</a:t>
            </a:r>
            <a:r>
              <a:rPr lang="en-US" baseline="0" dirty="0" smtClean="0"/>
              <a:t> election by popular vote would ensure that every person is equally represented, regardless of where they live. Voters from swing states would count just the same as voters from non-swing states. Voters from the city would count just the same as voters from the country.  A California Republican’s vote would count just the same as a California Democrat’s.</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The fact is that we no longer would be voting </a:t>
            </a:r>
            <a:r>
              <a:rPr lang="en-US" i="1" baseline="0" dirty="0" smtClean="0"/>
              <a:t>by state</a:t>
            </a:r>
            <a:r>
              <a:rPr lang="en-US" i="0" baseline="0" dirty="0" smtClean="0"/>
              <a:t>, but </a:t>
            </a:r>
            <a:r>
              <a:rPr lang="en-US" i="1" baseline="0" dirty="0" smtClean="0"/>
              <a:t>by person</a:t>
            </a:r>
            <a:r>
              <a:rPr lang="en-US" i="0" baseline="0" dirty="0" smtClean="0"/>
              <a:t>. THIS is what the framers intended when they unanimously agreed with James Madison’s statement that the “President is to act for the </a:t>
            </a:r>
            <a:r>
              <a:rPr lang="en-US" i="1" baseline="0" dirty="0" smtClean="0"/>
              <a:t>people</a:t>
            </a:r>
            <a:r>
              <a:rPr lang="en-US" i="0" baseline="0" dirty="0" smtClean="0"/>
              <a:t> not for [the] </a:t>
            </a:r>
            <a:r>
              <a:rPr lang="en-US" i="1" baseline="0" dirty="0" smtClean="0"/>
              <a:t>States.” </a:t>
            </a:r>
            <a:endParaRPr lang="en-US" i="0" baseline="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588155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Myth number 2:  Smaller, less populated states need the protection of the Electoral College to ensure their interests are represented by the President.</a:t>
            </a:r>
          </a:p>
        </p:txBody>
      </p:sp>
    </p:spTree>
    <p:extLst>
      <p:ext uri="{BB962C8B-B14F-4D97-AF65-F5344CB8AC3E}">
        <p14:creationId xmlns:p14="http://schemas.microsoft.com/office/powerpoint/2010/main" val="3588155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2400" i="0" dirty="0" smtClean="0">
                <a:latin typeface="Helvetica Neue"/>
                <a:ea typeface="Helvetica Neue"/>
                <a:cs typeface="Helvetica Neue"/>
                <a:sym typeface="Helvetica Neue"/>
              </a:rPr>
              <a:t>The</a:t>
            </a:r>
            <a:r>
              <a:rPr lang="en-US" sz="2400" i="0" baseline="0" dirty="0" smtClean="0">
                <a:latin typeface="Helvetica Neue"/>
                <a:ea typeface="Helvetica Neue"/>
                <a:cs typeface="Helvetica Neue"/>
                <a:sym typeface="Helvetica Neue"/>
              </a:rPr>
              <a:t> fact is that t</a:t>
            </a:r>
            <a:r>
              <a:rPr lang="en-US" sz="2400" i="0" dirty="0" smtClean="0">
                <a:latin typeface="Helvetica Neue"/>
                <a:ea typeface="Helvetica Neue"/>
                <a:cs typeface="Helvetica Neue"/>
                <a:sym typeface="Helvetica Neue"/>
              </a:rPr>
              <a:t>here is no coherent “small state” - or “large state” - interest that needs protecting by the Electoral College. </a:t>
            </a:r>
            <a:r>
              <a:rPr lang="en-US" sz="2400" baseline="0" dirty="0" smtClean="0"/>
              <a:t>Even the smallest state has substantial diversity within it, and it is a fallacy to suggest that when a state goes “red” or “blue,” that this represents the interests of the entire state. </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a:lnSpc>
                <a:spcPct val="100000"/>
              </a:lnSpc>
            </a:pPr>
            <a:endParaRPr lang="en-US" sz="2400" i="0" dirty="0" smtClean="0">
              <a:latin typeface="Helvetica Neue"/>
              <a:ea typeface="Helvetica Neue"/>
              <a:cs typeface="Helvetica Neue"/>
              <a:sym typeface="Helvetica Neue"/>
            </a:endParaRPr>
          </a:p>
        </p:txBody>
      </p:sp>
    </p:spTree>
    <p:extLst>
      <p:ext uri="{BB962C8B-B14F-4D97-AF65-F5344CB8AC3E}">
        <p14:creationId xmlns:p14="http://schemas.microsoft.com/office/powerpoint/2010/main" val="3588155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000" baseline="0" dirty="0" smtClean="0"/>
              <a:t>The concerns of a farmer are likely to be very different that those of a computer programmer, whether they live in New Hampshire, Nebraska, or any other small state. </a:t>
            </a:r>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sz="2000" baseline="0" dirty="0" smtClean="0"/>
              <a:t>Small states represent a great diversity of economic interests, and they share many of these interests with large states.</a:t>
            </a:r>
          </a:p>
          <a:p>
            <a:pPr marL="0" marR="0" indent="0" defTabSz="457200" eaLnBrk="1" fontAlgn="auto" latinLnBrk="0" hangingPunct="1">
              <a:lnSpc>
                <a:spcPct val="117999"/>
              </a:lnSpc>
              <a:spcBef>
                <a:spcPts val="0"/>
              </a:spcBef>
              <a:spcAft>
                <a:spcPts val="0"/>
              </a:spcAft>
              <a:buClrTx/>
              <a:buSzTx/>
              <a:buFontTx/>
              <a:buNone/>
              <a:tabLst/>
              <a:defRPr/>
            </a:pPr>
            <a:endParaRPr lang="en-US" sz="2000"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smtClean="0"/>
              <a:t>Image credits:</a:t>
            </a:r>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smtClean="0"/>
              <a:t>Computer programmer, Public Domain, CC0, https://pixnio.com/people/female-women/woman-programmer-internet-business-blogging-business-coding-computer-programming</a:t>
            </a:r>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smtClean="0"/>
              <a:t>Farmers Market, by Natalie </a:t>
            </a:r>
            <a:r>
              <a:rPr lang="en-US" sz="2000" baseline="0" dirty="0" err="1" smtClean="0"/>
              <a:t>Maynor</a:t>
            </a:r>
            <a:r>
              <a:rPr lang="en-US" sz="2000" baseline="0" dirty="0" smtClean="0"/>
              <a:t>, CC by 2.0, https://www.flickr.com/photos/nataliemaynor/2539111053</a:t>
            </a:r>
          </a:p>
        </p:txBody>
      </p:sp>
    </p:spTree>
    <p:extLst>
      <p:ext uri="{BB962C8B-B14F-4D97-AF65-F5344CB8AC3E}">
        <p14:creationId xmlns:p14="http://schemas.microsoft.com/office/powerpoint/2010/main" val="1684733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t>For example, agriculture: Most farmers live in states with large populations such as Texas, Florida, California, and Illinois, and they share economic interests with farmers from smaller states all over the country.  </a:t>
            </a:r>
          </a:p>
          <a:p>
            <a:endParaRPr lang="en-US" dirty="0" smtClean="0"/>
          </a:p>
          <a:p>
            <a:endParaRPr lang="en-US" dirty="0" smtClean="0"/>
          </a:p>
          <a:p>
            <a:pPr marL="0" marR="0" indent="0" defTabSz="457200" eaLnBrk="1" fontAlgn="auto" latinLnBrk="0" hangingPunct="1">
              <a:lnSpc>
                <a:spcPct val="117999"/>
              </a:lnSpc>
              <a:spcBef>
                <a:spcPts val="0"/>
              </a:spcBef>
              <a:spcAft>
                <a:spcPts val="0"/>
              </a:spcAft>
              <a:buClrTx/>
              <a:buSzTx/>
              <a:buFontTx/>
              <a:buNone/>
              <a:tabLst/>
              <a:defRPr/>
            </a:pPr>
            <a:r>
              <a:rPr lang="en-US" dirty="0" smtClean="0"/>
              <a:t>Photo</a:t>
            </a:r>
            <a:r>
              <a:rPr lang="en-US" baseline="0" dirty="0" smtClean="0"/>
              <a:t> sources: </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a:t>
            </a:r>
            <a:r>
              <a:rPr lang="en-US" dirty="0" smtClean="0"/>
              <a:t>Potatoes at Green Gulch,” by Terrie Miller, </a:t>
            </a:r>
            <a:r>
              <a:rPr lang="en-US" sz="2200" b="0" i="0" dirty="0" smtClean="0">
                <a:effectLst/>
                <a:latin typeface="Helvetica Neue"/>
                <a:ea typeface="Helvetica Neue"/>
                <a:cs typeface="Helvetica Neue"/>
                <a:sym typeface="Helvetica Neue"/>
              </a:rPr>
              <a:t>http://www.flickr.com/people/terriem/ http://www.flickr.com/people/terriem/,  </a:t>
            </a:r>
            <a:r>
              <a:rPr lang="en-US" dirty="0" smtClean="0"/>
              <a:t>CC BY-SA 2.0, https://commons.wikimedia.org/w/index.php?curid=3383639  </a:t>
            </a:r>
          </a:p>
          <a:p>
            <a:r>
              <a:rPr lang="en-US" dirty="0" smtClean="0"/>
              <a:t>“Oranges in an orange tree”,</a:t>
            </a:r>
            <a:r>
              <a:rPr lang="en-US" baseline="0" dirty="0" smtClean="0"/>
              <a:t> by Mohamed </a:t>
            </a:r>
            <a:r>
              <a:rPr lang="en-US" baseline="0" dirty="0" err="1" smtClean="0"/>
              <a:t>Amarochan</a:t>
            </a:r>
            <a:r>
              <a:rPr lang="en-US" baseline="0" dirty="0" smtClean="0"/>
              <a:t> - Own work, CC BY-SA 3.0, https://commons.wikimedia.org/w/index.php?curid=12996031</a:t>
            </a:r>
          </a:p>
          <a:p>
            <a:r>
              <a:rPr lang="en-US" baseline="0" dirty="0" smtClean="0"/>
              <a:t>“Corn or sorghum field in Mahoning Township, Montour County,  Pennsylvania,” by </a:t>
            </a:r>
            <a:r>
              <a:rPr lang="en-US" baseline="0" dirty="0" err="1" smtClean="0"/>
              <a:t>Jakec</a:t>
            </a:r>
            <a:r>
              <a:rPr lang="en-US" baseline="0" dirty="0" smtClean="0"/>
              <a:t> - Own work, CC BY-SA 4.0, https://commons.wikimedia.org/w/index.php?curid=34036170</a:t>
            </a:r>
          </a:p>
          <a:p>
            <a:r>
              <a:rPr lang="en-US" baseline="0" dirty="0" smtClean="0"/>
              <a:t>“Cattle Grazing Ochiltree County, TX,” by Billy </a:t>
            </a:r>
            <a:r>
              <a:rPr lang="en-US" baseline="0" dirty="0" err="1" smtClean="0"/>
              <a:t>Hathorn</a:t>
            </a:r>
            <a:r>
              <a:rPr lang="en-US" baseline="0" dirty="0" smtClean="0"/>
              <a:t> - Own work, CC BY-SA 3.0, https://commons.wikimedia.org/w/index.php?curid=11193659</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400" baseline="0" dirty="0" smtClean="0"/>
              <a:t>The great political battles of American history have been fought between opposing ideologies or economic interests, not between large states and small states.</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smtClean="0"/>
              <a:t>There is no coherent “small state” interest that needs protecting by the Electoral College. The representatives of small states do not vote as a bloc in Congress, and their citizens do not vote as a bloc for president.  </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smtClean="0"/>
              <a:t>Photo Sources:</a:t>
            </a:r>
          </a:p>
          <a:p>
            <a:pPr marL="0" marR="0" indent="0" defTabSz="457200" eaLnBrk="1" fontAlgn="auto" latinLnBrk="0" hangingPunct="1">
              <a:lnSpc>
                <a:spcPct val="117999"/>
              </a:lnSpc>
              <a:spcBef>
                <a:spcPts val="0"/>
              </a:spcBef>
              <a:spcAft>
                <a:spcPts val="0"/>
              </a:spcAft>
              <a:buClrTx/>
              <a:buSzTx/>
              <a:buFontTx/>
              <a:buNone/>
              <a:tabLst/>
              <a:defRPr/>
            </a:pPr>
            <a:r>
              <a:rPr lang="en-US" sz="2400" dirty="0" smtClean="0"/>
              <a:t>“We Demand Voting Rights Now,” by Marion S. </a:t>
            </a:r>
            <a:r>
              <a:rPr lang="en-US" sz="2400" dirty="0" err="1" smtClean="0"/>
              <a:t>Trikosko</a:t>
            </a:r>
            <a:r>
              <a:rPr lang="en-US" sz="2400" dirty="0" smtClean="0"/>
              <a:t>, U.S. News &amp; World Report Magazine, Public Domain, https://commons.wikimedia.org/w/index.php?curid=30116405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t>“Wisconsin Budget Protests,” by Justin </a:t>
            </a:r>
            <a:r>
              <a:rPr lang="en-US" sz="2400" baseline="0" dirty="0" err="1" smtClean="0"/>
              <a:t>Ormont</a:t>
            </a:r>
            <a:r>
              <a:rPr lang="en-US" sz="2400" baseline="0" dirty="0" smtClean="0"/>
              <a:t>,  Creative Commons Attribution: SA 3.0 </a:t>
            </a:r>
            <a:r>
              <a:rPr lang="en-US" sz="2400" baseline="0" dirty="0" err="1" smtClean="0"/>
              <a:t>Unported</a:t>
            </a:r>
            <a:r>
              <a:rPr lang="en-US" sz="2400" baseline="0" dirty="0" smtClean="0"/>
              <a:t>, </a:t>
            </a:r>
            <a:r>
              <a:rPr lang="en-US" sz="2200" b="0" i="0" u="none" strike="noStrike" dirty="0" smtClean="0">
                <a:effectLst/>
                <a:latin typeface="Helvetica Neue"/>
                <a:ea typeface="Helvetica Neue"/>
                <a:cs typeface="Helvetica Neue"/>
                <a:sym typeface="Helvetica Neue"/>
              </a:rPr>
              <a:t> https://commons.wikimedia.org/wiki/File:2011_Wisconsin_Budget_Protests_1_JO.jpg</a:t>
            </a:r>
          </a:p>
          <a:p>
            <a:pPr marL="0" marR="0" indent="0" defTabSz="457200" eaLnBrk="1" fontAlgn="auto" latinLnBrk="0" hangingPunct="1">
              <a:lnSpc>
                <a:spcPct val="117999"/>
              </a:lnSpc>
              <a:spcBef>
                <a:spcPts val="0"/>
              </a:spcBef>
              <a:spcAft>
                <a:spcPts val="0"/>
              </a:spcAft>
              <a:buClrTx/>
              <a:buSzTx/>
              <a:buFontTx/>
              <a:buNone/>
              <a:tabLst/>
              <a:defRPr/>
            </a:pPr>
            <a:endParaRPr lang="en-US" sz="2200" b="0" i="0" u="none" strike="noStrike" baseline="0" dirty="0" smtClean="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b="0" i="0" u="none" strike="noStrike" baseline="0" dirty="0" smtClean="0">
                <a:effectLst/>
                <a:latin typeface="Helvetica Neue"/>
                <a:sym typeface="Helvetica Neue"/>
              </a:rPr>
              <a:t>“</a:t>
            </a:r>
            <a:r>
              <a:rPr lang="en-US" sz="2200" b="0" i="0" dirty="0" smtClean="0">
                <a:effectLst/>
                <a:latin typeface="Helvetica Neue"/>
                <a:ea typeface="Helvetica Neue"/>
                <a:cs typeface="Helvetica Neue"/>
                <a:sym typeface="Helvetica Neue"/>
              </a:rPr>
              <a:t>Protect water - marchers at Trump Hotel,” by Rob87438</a:t>
            </a:r>
            <a:r>
              <a:rPr lang="en-US" sz="2200" b="0" i="0" u="none" strike="noStrike" dirty="0" smtClean="0">
                <a:effectLst/>
                <a:latin typeface="Helvetica Neue"/>
                <a:ea typeface="Helvetica Neue"/>
                <a:cs typeface="Helvetica Neue"/>
                <a:sym typeface="Helvetica Neue"/>
              </a:rPr>
              <a:t>, Creative</a:t>
            </a:r>
            <a:r>
              <a:rPr lang="en-US" sz="2200" b="0" i="0" u="none" strike="noStrike" baseline="0" dirty="0" smtClean="0">
                <a:effectLst/>
                <a:latin typeface="Helvetica Neue"/>
                <a:ea typeface="Helvetica Neue"/>
                <a:cs typeface="Helvetica Neue"/>
                <a:sym typeface="Helvetica Neue"/>
              </a:rPr>
              <a:t> Commons Attribution SA 4.0 International, </a:t>
            </a:r>
            <a:r>
              <a:rPr lang="en-US" sz="2200" b="0" i="0" u="none" strike="noStrike" baseline="0" dirty="0" smtClean="0">
                <a:effectLst/>
                <a:latin typeface="Helvetica Neue"/>
                <a:sym typeface="Helvetica Neue"/>
              </a:rPr>
              <a:t>https://commons.wikimedia.org/wiki/File:Protect_water_-_marchers_at_Trump_Hotel.jpg</a:t>
            </a:r>
            <a:endParaRPr lang="en-US" sz="2400" baseline="0" dirty="0" smtClean="0"/>
          </a:p>
        </p:txBody>
      </p:sp>
    </p:spTree>
    <p:extLst>
      <p:ext uri="{BB962C8B-B14F-4D97-AF65-F5344CB8AC3E}">
        <p14:creationId xmlns:p14="http://schemas.microsoft.com/office/powerpoint/2010/main" val="168473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The numbers from the 2016 election show this emphatically.  The smallest one-third of states, those with fewer than 6 electoral votes, did not all go for the same candidate.  In fact, they were exactly, evenly split -- with 8 going for Clinton and 8 going for Trump.  Small states do not vote as a bloc, and they do not benefit from the Electoral College.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58815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t>In fact, smaller states are routinely ignored by presidential candidates under the current system. Instead, the candidates focus their time in the so-called “swing states” that will decide the election.  Nineteen states received ALL campaign visits from the two presidential candidates in 2008, virtually ignoring the other 31 states, both large and small.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smtClean="0"/>
              <a:t>So, there is no basis for the myth that smaller, less populated states need the protection of the Electoral College to ensure their interests are represented by the President.</a:t>
            </a:r>
          </a:p>
          <a:p>
            <a:pPr>
              <a:lnSpc>
                <a:spcPct val="100000"/>
              </a:lnSpc>
            </a:pPr>
            <a:endParaRPr lang="en-US" sz="2400" i="0" dirty="0" smtClean="0">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p>
        </p:txBody>
      </p:sp>
    </p:spTree>
    <p:extLst>
      <p:ext uri="{BB962C8B-B14F-4D97-AF65-F5344CB8AC3E}">
        <p14:creationId xmlns:p14="http://schemas.microsoft.com/office/powerpoint/2010/main" val="1684733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Myth number 3:  Abolishing</a:t>
            </a:r>
            <a:r>
              <a:rPr lang="en-US" baseline="0" dirty="0" smtClean="0"/>
              <a:t> the Electoral College will mostly benefit Democratic candidates.</a:t>
            </a:r>
          </a:p>
          <a:p>
            <a:endParaRPr lang="en-US" baseline="0" dirty="0" smtClean="0"/>
          </a:p>
          <a:p>
            <a:r>
              <a:rPr lang="en-US" dirty="0" smtClean="0"/>
              <a:t>Modern analyses show that in 1960, Republican Richard Nixon actually</a:t>
            </a:r>
            <a:r>
              <a:rPr lang="en-US" baseline="0" dirty="0" smtClean="0"/>
              <a:t> won the popular vote by about 48,000 votes over Democrat John Kennedy. </a:t>
            </a:r>
          </a:p>
          <a:p>
            <a:endParaRPr lang="en-US" baseline="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58815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rPr>
              <a:t>Why did the framers of the Constitution create the Electoral College? There were several reasons.</a:t>
            </a:r>
          </a:p>
          <a:p>
            <a:pPr marL="0" marR="0" indent="0" algn="l"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rPr>
              <a:t>Some lawmakers proposed having Congress select the president, but the majority felt this was a bad idea because it would concentrate power and lead to corruption.</a:t>
            </a:r>
          </a:p>
          <a:p>
            <a:endParaRPr lang="en-US" dirty="0" smtClean="0"/>
          </a:p>
          <a:p>
            <a:endParaRPr lang="en-US" dirty="0"/>
          </a:p>
        </p:txBody>
      </p:sp>
    </p:spTree>
    <p:extLst>
      <p:ext uri="{BB962C8B-B14F-4D97-AF65-F5344CB8AC3E}">
        <p14:creationId xmlns:p14="http://schemas.microsoft.com/office/powerpoint/2010/main" val="1818140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electoral college map for the 2004 election, where George Bush won over John Kerry, with 3 million more popular votes.</a:t>
            </a:r>
          </a:p>
          <a:p>
            <a:endParaRPr lang="en-US" baseline="0" dirty="0" smtClean="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But if John Kerry had received</a:t>
            </a:r>
            <a:r>
              <a:rPr lang="en-US" baseline="0" dirty="0" smtClean="0"/>
              <a:t> only</a:t>
            </a:r>
            <a:r>
              <a:rPr lang="en-US" dirty="0" smtClean="0"/>
              <a:t> 119,000 more votes in Ohio, he would have won the Electoral</a:t>
            </a:r>
            <a:r>
              <a:rPr lang="en-US" baseline="0" dirty="0" smtClean="0"/>
              <a:t> College and thus the </a:t>
            </a:r>
            <a:r>
              <a:rPr lang="en-US" dirty="0" smtClean="0"/>
              <a:t>election, even though Bush would still have had nearly 3 million more popular votes.  </a:t>
            </a:r>
          </a:p>
          <a:p>
            <a:endParaRPr lang="en-US" dirty="0" smtClean="0"/>
          </a:p>
          <a:p>
            <a:endParaRPr lang="en-US" dirty="0" smtClean="0"/>
          </a:p>
          <a:p>
            <a:r>
              <a:rPr lang="en-US" dirty="0" smtClean="0"/>
              <a:t>Map source:</a:t>
            </a:r>
            <a:r>
              <a:rPr lang="en-US" baseline="0" dirty="0" smtClean="0"/>
              <a:t>  www.270towin.com, used with permission</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on a more personal level, what</a:t>
            </a:r>
            <a:r>
              <a:rPr lang="en-US" baseline="0" dirty="0" smtClean="0"/>
              <a:t> about the Republican voter in so-called blue Vermont?  Or the Democrat voter in so-called red Kansas?  Neither of these voters feels that their vote for president counts.  This is a disincentive for them to vote, and this is bad for democracy.</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smtClean="0"/>
              <a:t>This</a:t>
            </a:r>
            <a:r>
              <a:rPr lang="en-US" sz="2400" baseline="0" dirty="0" smtClean="0"/>
              <a:t> system can, and has, affected both parties.  This is</a:t>
            </a:r>
            <a:r>
              <a:rPr lang="en-US" sz="2400" dirty="0" smtClean="0"/>
              <a:t> a non-partisan issue. </a:t>
            </a:r>
          </a:p>
        </p:txBody>
      </p:sp>
    </p:spTree>
    <p:extLst>
      <p:ext uri="{BB962C8B-B14F-4D97-AF65-F5344CB8AC3E}">
        <p14:creationId xmlns:p14="http://schemas.microsoft.com/office/powerpoint/2010/main" val="3588155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How do we abolish the Electoral College?</a:t>
            </a:r>
            <a:r>
              <a:rPr lang="en-US" sz="2400" baseline="0" dirty="0" smtClean="0"/>
              <a:t> </a:t>
            </a:r>
            <a:endParaRPr lang="en-US" sz="2400" dirty="0" smtClean="0"/>
          </a:p>
          <a:p>
            <a:endParaRPr lang="en-US" sz="2400" dirty="0" smtClean="0"/>
          </a:p>
          <a:p>
            <a:r>
              <a:rPr lang="en-US" sz="2400" dirty="0" smtClean="0"/>
              <a:t>The League</a:t>
            </a:r>
            <a:r>
              <a:rPr lang="en-US" sz="2400" baseline="0" dirty="0" smtClean="0"/>
              <a:t> of Women Voters supports a constitutional amendment that would </a:t>
            </a:r>
            <a:r>
              <a:rPr lang="en-US" sz="2400" dirty="0" smtClean="0">
                <a:effectLst/>
                <a:latin typeface="Helvetica Neue"/>
                <a:ea typeface="Helvetica Neue"/>
                <a:cs typeface="Helvetica Neue"/>
                <a:sym typeface="Helvetica Neue"/>
              </a:rPr>
              <a:t>replace the Electoral College with direct election of the President.  </a:t>
            </a:r>
          </a:p>
          <a:p>
            <a:endParaRPr lang="en-US" sz="2400" dirty="0" smtClean="0">
              <a:effectLst/>
              <a:latin typeface="Helvetica Neue"/>
              <a:ea typeface="Helvetica Neue"/>
              <a:cs typeface="Helvetica Neue"/>
              <a:sym typeface="Helvetica Neue"/>
            </a:endParaRPr>
          </a:p>
          <a:p>
            <a:r>
              <a:rPr lang="en-US" sz="2400" baseline="0" dirty="0" smtClean="0"/>
              <a:t>In theory, it’s quite simple.  Congress passes an amendment and then 38 states need to ratify it.</a:t>
            </a:r>
            <a:endParaRPr lang="en-US" sz="2400" dirty="0" smtClean="0">
              <a:effectLst/>
              <a:latin typeface="Helvetica Neue"/>
              <a:ea typeface="Helvetica Neue"/>
              <a:cs typeface="Helvetica Neue"/>
              <a:sym typeface="Helvetica Neue"/>
            </a:endParaRPr>
          </a:p>
          <a:p>
            <a:endParaRPr lang="en-US" sz="2400" dirty="0" smtClean="0">
              <a:effectLst/>
              <a:latin typeface="Helvetica Neue"/>
              <a:ea typeface="Helvetica Neue"/>
              <a:cs typeface="Helvetica Neue"/>
              <a:sym typeface="Helvetica Neue"/>
            </a:endParaRPr>
          </a:p>
          <a:p>
            <a:r>
              <a:rPr lang="en-US" sz="2400" dirty="0" smtClean="0">
                <a:effectLst/>
                <a:latin typeface="Helvetica Neue"/>
                <a:ea typeface="Helvetica Neue"/>
                <a:cs typeface="Helvetica Neue"/>
                <a:sym typeface="Helvetica Neue"/>
              </a:rPr>
              <a:t>Such</a:t>
            </a:r>
            <a:r>
              <a:rPr lang="en-US" sz="2400" baseline="0" dirty="0" smtClean="0">
                <a:effectLst/>
                <a:latin typeface="Helvetica Neue"/>
                <a:ea typeface="Helvetica Neue"/>
                <a:cs typeface="Helvetica Neue"/>
                <a:sym typeface="Helvetica Neue"/>
              </a:rPr>
              <a:t> an amendment has been proposed many times, including this year by Representative Steve Cohen of Tennessee. The language is very simple, “Proposing an amendment to the Constitution of the United States to abolish the electoral college and to provide for the direct popular election of the President and Vice President of the United States.”</a:t>
            </a:r>
            <a:endParaRPr lang="en-US" sz="2400" dirty="0" smtClean="0">
              <a:effectLst/>
              <a:latin typeface="Helvetica Neue"/>
              <a:ea typeface="Helvetica Neue"/>
              <a:cs typeface="Helvetica Neue"/>
              <a:sym typeface="Helvetica Neue"/>
            </a:endParaRPr>
          </a:p>
          <a:p>
            <a:r>
              <a:rPr lang="en-US" sz="2400" dirty="0" smtClean="0">
                <a:effectLst/>
                <a:latin typeface="Helvetica Neue"/>
                <a:ea typeface="Helvetica Neue"/>
                <a:cs typeface="Helvetica Neue"/>
                <a:sym typeface="Helvetica Neue"/>
              </a:rPr>
              <a:t> </a:t>
            </a:r>
          </a:p>
          <a:p>
            <a:r>
              <a:rPr lang="en-US" sz="2400" baseline="0" dirty="0" smtClean="0">
                <a:effectLst/>
                <a:latin typeface="Helvetica Neue"/>
                <a:ea typeface="Helvetica Neue"/>
                <a:cs typeface="Helvetica Neue"/>
                <a:sym typeface="Helvetica Neue"/>
              </a:rPr>
              <a:t>We need to build a strong, loud, persistent voice of the people, urging our representatives in Congress to co-sponsor this bill.  We need to build momentum, to make this an issue that Congress can no longer ignore.</a:t>
            </a:r>
          </a:p>
          <a:p>
            <a:endParaRPr lang="en-US" sz="2400" baseline="0" dirty="0" smtClean="0">
              <a:effectLst/>
              <a:latin typeface="Helvetica Neue"/>
              <a:ea typeface="Helvetica Neue"/>
              <a:cs typeface="Helvetica Neue"/>
              <a:sym typeface="Helvetica Neue"/>
            </a:endParaRPr>
          </a:p>
          <a:p>
            <a:endParaRPr lang="en-US" sz="2400" dirty="0" smtClean="0">
              <a:effectLst/>
              <a:latin typeface="Helvetica Neue"/>
              <a:ea typeface="Helvetica Neue"/>
              <a:cs typeface="Helvetica Neue"/>
              <a:sym typeface="Helvetica Neue"/>
            </a:endParaRPr>
          </a:p>
          <a:p>
            <a:endParaRPr lang="en-US" sz="2400" baseline="0" dirty="0" smtClean="0">
              <a:effectLst/>
              <a:latin typeface="Helvetica Neue"/>
              <a:sym typeface="Helvetica Neue"/>
            </a:endParaRPr>
          </a:p>
          <a:p>
            <a:endParaRPr lang="en-US" sz="2400" baseline="0" dirty="0" smtClean="0">
              <a:effectLst/>
              <a:latin typeface="Helvetica Neue"/>
              <a:sym typeface="Helvetica Neue"/>
            </a:endParaRPr>
          </a:p>
          <a:p>
            <a:endParaRPr lang="en-US" sz="2400" dirty="0" smtClean="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i="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44</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000" dirty="0" smtClean="0">
                <a:effectLst/>
                <a:latin typeface="Helvetica Neue"/>
                <a:ea typeface="Helvetica Neue"/>
                <a:cs typeface="Helvetica Neue"/>
                <a:sym typeface="Helvetica Neue"/>
              </a:rPr>
              <a:t>Now, getting to</a:t>
            </a:r>
            <a:r>
              <a:rPr lang="en-US" sz="2000" baseline="0" dirty="0" smtClean="0">
                <a:effectLst/>
                <a:latin typeface="Helvetica Neue"/>
                <a:ea typeface="Helvetica Neue"/>
                <a:cs typeface="Helvetica Neue"/>
                <a:sym typeface="Helvetica Neue"/>
              </a:rPr>
              <a:t> a constitutional amendment will nonetheless take time.  It’s not going to happen this year. The League of Women Voters is currently focusing on what we’re doing today, which is starting discussions about where the Electoral College comes from and how it’s bad for our democracy.  And, perhaps more importantly, we want people to understand that passing a constitutional amendment IS possible and CAN happen.</a:t>
            </a:r>
          </a:p>
          <a:p>
            <a:endParaRPr lang="en-US" dirty="0" smtClean="0"/>
          </a:p>
          <a:p>
            <a:r>
              <a:rPr lang="en-US" dirty="0" smtClean="0"/>
              <a:t>Photo: </a:t>
            </a:r>
            <a:r>
              <a:rPr lang="en-US" baseline="0" dirty="0" smtClean="0"/>
              <a:t> LWV-Wilmette, used with permission.</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smtClean="0">
                <a:effectLst/>
                <a:latin typeface="Helvetica Neue"/>
                <a:ea typeface="Helvetica Neue"/>
                <a:cs typeface="Helvetica Neue"/>
                <a:sym typeface="Helvetica Neue"/>
              </a:rPr>
              <a:t>Many of us probably think that ratifying new amendments is a thing of the past, something for a bygone era of political unity, a quaint anachronism.</a:t>
            </a:r>
          </a:p>
          <a:p>
            <a:endParaRPr lang="en-US" sz="2400" baseline="0" dirty="0" smtClean="0">
              <a:effectLst/>
              <a:latin typeface="Helvetica Neue"/>
              <a:ea typeface="Helvetica Neue"/>
              <a:cs typeface="Helvetica Neue"/>
              <a:sym typeface="Helvetica Neue"/>
            </a:endParaRPr>
          </a:p>
          <a:p>
            <a:r>
              <a:rPr lang="en-US" sz="2400" baseline="0" dirty="0" smtClean="0">
                <a:effectLst/>
                <a:latin typeface="Helvetica Neue"/>
                <a:ea typeface="Helvetica Neue"/>
                <a:cs typeface="Helvetica Neue"/>
                <a:sym typeface="Helvetica Neue"/>
              </a:rPr>
              <a:t>Here’s a timeline showing the dates that all amendments after the Bill of Rights were ratified.  You can see that our history includes flurries of constitutional activity punctuated by long periods of inactivity.  There was a period of 60 years between the first two clumps, then another gap of 43.  There were 18 years between the amendments of the 1930s and 1950s and ‘60s.  Then a gap of 21.  It’s been 26 years since the last constitutional amendment was passed in 1992. </a:t>
            </a:r>
          </a:p>
          <a:p>
            <a:endParaRPr lang="en-US" sz="2400" baseline="0" dirty="0" smtClean="0">
              <a:effectLst/>
              <a:latin typeface="Helvetica Neue"/>
              <a:ea typeface="Helvetica Neue"/>
              <a:cs typeface="Helvetica Neue"/>
              <a:sym typeface="Helvetica Neue"/>
            </a:endParaRPr>
          </a:p>
          <a:p>
            <a:r>
              <a:rPr lang="en-US" sz="2400" baseline="0" dirty="0" smtClean="0">
                <a:effectLst/>
                <a:latin typeface="Helvetica Neue"/>
                <a:ea typeface="Helvetica Neue"/>
                <a:cs typeface="Helvetica Neue"/>
                <a:sym typeface="Helvetica Neue"/>
              </a:rPr>
              <a:t>What distinguishes these periods of constitutional activity?  They tended to be periods of great national political activity, where the citizens were feeling that our democracy was in crisis, where the demand for change across our society was persistent and loud.  There was the period after the Civil War, the Progressive Era of the turn of the last century, and the Civil Rights era in the 1950s and ‘60s.</a:t>
            </a:r>
          </a:p>
          <a:p>
            <a:endParaRPr lang="en-US" sz="2400" baseline="0" dirty="0" smtClean="0">
              <a:effectLst/>
              <a:latin typeface="Helvetica Neue"/>
              <a:ea typeface="Helvetica Neue"/>
              <a:cs typeface="Helvetica Neue"/>
              <a:sym typeface="Helvetica Neue"/>
            </a:endParaRPr>
          </a:p>
          <a:p>
            <a:r>
              <a:rPr lang="en-US" sz="2400" baseline="0" dirty="0" smtClean="0">
                <a:effectLst/>
                <a:latin typeface="Helvetica Neue"/>
                <a:ea typeface="Helvetica Neue"/>
                <a:cs typeface="Helvetica Neue"/>
                <a:sym typeface="Helvetica Neue"/>
              </a:rPr>
              <a:t>We may be in the middle of another period of political activity, of demand for change.  Only time will tell, but the level of activity we are seeing now, and the genuine concerns about the resilience of our democracy, are remarkable.</a:t>
            </a:r>
          </a:p>
          <a:p>
            <a:endParaRPr lang="en-US" sz="2400" baseline="0" dirty="0" smtClean="0">
              <a:effectLst/>
              <a:latin typeface="Helvetica Neue"/>
              <a:ea typeface="Helvetica Neue"/>
              <a:cs typeface="Helvetica Neue"/>
              <a:sym typeface="Helvetica Neue"/>
            </a:endParaRPr>
          </a:p>
          <a:p>
            <a:endParaRPr lang="en-US" sz="2400" baseline="0" dirty="0" smtClean="0">
              <a:effectLst/>
              <a:latin typeface="Helvetica Neue"/>
              <a:ea typeface="Helvetica Neue"/>
              <a:cs typeface="Helvetica Neue"/>
              <a:sym typeface="Helvetica Neue"/>
            </a:endParaRPr>
          </a:p>
          <a:p>
            <a:endParaRPr lang="en-US" sz="2400" baseline="0" dirty="0" smtClean="0">
              <a:effectLst/>
              <a:latin typeface="Helvetica Neue"/>
              <a:ea typeface="Helvetica Neue"/>
              <a:cs typeface="Helvetica Neue"/>
              <a:sym typeface="Helvetica Neue"/>
            </a:endParaRPr>
          </a:p>
          <a:p>
            <a:endParaRPr lang="en-US" sz="2400" baseline="0" dirty="0" smtClean="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46</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baseline="0" dirty="0" smtClean="0">
                <a:effectLst/>
                <a:latin typeface="Helvetica Neue"/>
                <a:ea typeface="Helvetica Neue"/>
                <a:cs typeface="Helvetica Neue"/>
                <a:sym typeface="Helvetica Neue"/>
              </a:rPr>
              <a:t>In fact, we may be on the verge of adding a 28</a:t>
            </a:r>
            <a:r>
              <a:rPr lang="en-US" sz="2000" baseline="30000" dirty="0" smtClean="0">
                <a:effectLst/>
                <a:latin typeface="Helvetica Neue"/>
                <a:ea typeface="Helvetica Neue"/>
                <a:cs typeface="Helvetica Neue"/>
                <a:sym typeface="Helvetica Neue"/>
              </a:rPr>
              <a:t>th</a:t>
            </a:r>
            <a:r>
              <a:rPr lang="en-US" sz="2000" baseline="0" dirty="0" smtClean="0">
                <a:effectLst/>
                <a:latin typeface="Helvetica Neue"/>
                <a:ea typeface="Helvetica Neue"/>
                <a:cs typeface="Helvetica Neue"/>
                <a:sym typeface="Helvetica Neue"/>
              </a:rPr>
              <a:t> Amendment to the Constitution.  The Equal Rights Amendment passed Congress in 1972, and as of two years ago needed only three more states to ratify it in order to become part of our Constitution.  In 2017, Nevada ratified it.  In 2018, Illinois ratified it.  So if one more state ratifies, we will add the 28</a:t>
            </a:r>
            <a:r>
              <a:rPr lang="en-US" sz="2000" baseline="30000" dirty="0" smtClean="0">
                <a:effectLst/>
                <a:latin typeface="Helvetica Neue"/>
                <a:ea typeface="Helvetica Neue"/>
                <a:cs typeface="Helvetica Neue"/>
                <a:sym typeface="Helvetica Neue"/>
              </a:rPr>
              <a:t>th</a:t>
            </a:r>
            <a:r>
              <a:rPr lang="en-US" sz="2000" baseline="0" dirty="0" smtClean="0">
                <a:effectLst/>
                <a:latin typeface="Helvetica Neue"/>
                <a:ea typeface="Helvetica Neue"/>
                <a:cs typeface="Helvetica Neue"/>
                <a:sym typeface="Helvetica Neue"/>
              </a:rPr>
              <a:t> Amendment to our Constitution.</a:t>
            </a:r>
          </a:p>
          <a:p>
            <a:r>
              <a:rPr lang="en-US" sz="2000" baseline="0" dirty="0" smtClean="0">
                <a:effectLst/>
                <a:latin typeface="Helvetica Neue"/>
                <a:ea typeface="Helvetica Neue"/>
                <a:cs typeface="Helvetica Neue"/>
                <a:sym typeface="Helvetica Neue"/>
              </a:rPr>
              <a:t> </a:t>
            </a:r>
          </a:p>
          <a:p>
            <a:r>
              <a:rPr lang="en-US" sz="2000" baseline="0" dirty="0" smtClean="0">
                <a:effectLst/>
                <a:latin typeface="Helvetica Neue"/>
                <a:ea typeface="Helvetica Neue"/>
                <a:cs typeface="Helvetica Neue"/>
                <a:sym typeface="Helvetica Neue"/>
              </a:rPr>
              <a:t>Amending the Constitution is not a thing of the past.  It is a thing of right now.  There is a process for doing so, and that process requires the citizenry to make it known to our legislators that we want change.  We do that all the time with legislation.  It’s the same for amendments, we just have to build a stronger consensus and a louder voice.</a:t>
            </a:r>
          </a:p>
          <a:p>
            <a:endParaRPr lang="en-US" sz="2000" dirty="0" smtClean="0"/>
          </a:p>
          <a:p>
            <a:r>
              <a:rPr lang="en-US" sz="2000" dirty="0" smtClean="0"/>
              <a:t>It is, as always, one step at</a:t>
            </a:r>
            <a:r>
              <a:rPr lang="en-US" sz="2000" baseline="0" dirty="0" smtClean="0"/>
              <a:t> a time.</a:t>
            </a:r>
            <a:endParaRPr lang="en-US" sz="2000" baseline="0" dirty="0" smtClean="0">
              <a:effectLst/>
              <a:latin typeface="Helvetica Neue"/>
              <a:ea typeface="Helvetica Neue"/>
              <a:cs typeface="Helvetica Neue"/>
              <a:sym typeface="Helvetica Neue"/>
            </a:endParaRP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effectLst/>
                <a:latin typeface="Helvetica Neue"/>
                <a:ea typeface="Helvetica Neue"/>
                <a:cs typeface="Helvetica Neue"/>
                <a:sym typeface="Helvetica Neue"/>
              </a:rPr>
              <a:t>Because of the long timeframe expected for an amendment to pass and be ratified, the League also supports an interim measure that would effectively nullify the electoral college and result in the election of the president by the popular vote, while we continue working on a long-term constitutional amendment.  </a:t>
            </a:r>
          </a:p>
          <a:p>
            <a:endParaRPr lang="en-US" sz="2400" b="0" i="0" dirty="0" smtClean="0">
              <a:effectLst/>
              <a:latin typeface="Helvetica Neue"/>
              <a:ea typeface="Helvetica Neue"/>
              <a:cs typeface="Helvetica Neue"/>
              <a:sym typeface="Helvetica Neue"/>
            </a:endParaRPr>
          </a:p>
          <a:p>
            <a:r>
              <a:rPr lang="en-US" sz="2400" b="0" i="0" dirty="0" smtClean="0">
                <a:effectLst/>
                <a:latin typeface="Helvetica Neue"/>
                <a:ea typeface="Helvetica Neue"/>
                <a:cs typeface="Helvetica Neue"/>
                <a:sym typeface="Helvetica Neue"/>
              </a:rPr>
              <a:t>This measure</a:t>
            </a:r>
            <a:r>
              <a:rPr lang="en-US" sz="2400" b="0" i="0" baseline="0" dirty="0" smtClean="0">
                <a:effectLst/>
                <a:latin typeface="Helvetica Neue"/>
                <a:ea typeface="Helvetica Neue"/>
                <a:cs typeface="Helvetica Neue"/>
                <a:sym typeface="Helvetica Neue"/>
              </a:rPr>
              <a:t> is called the</a:t>
            </a:r>
            <a:r>
              <a:rPr lang="en-US" sz="2400" b="0" i="0" dirty="0" smtClean="0">
                <a:effectLst/>
                <a:latin typeface="Helvetica Neue"/>
                <a:ea typeface="Helvetica Neue"/>
                <a:cs typeface="Helvetica Neue"/>
                <a:sym typeface="Helvetica Neue"/>
              </a:rPr>
              <a:t> National Popular Vote Interstate Compact,</a:t>
            </a:r>
            <a:r>
              <a:rPr lang="en-US" sz="2400" b="0" i="0" baseline="0" dirty="0" smtClean="0">
                <a:effectLst/>
                <a:latin typeface="Helvetica Neue"/>
                <a:ea typeface="Helvetica Neue"/>
                <a:cs typeface="Helvetica Neue"/>
                <a:sym typeface="Helvetica Neue"/>
              </a:rPr>
              <a:t> and it</a:t>
            </a:r>
            <a:r>
              <a:rPr lang="en-US" sz="2400" b="0" i="0" dirty="0" smtClean="0">
                <a:effectLst/>
                <a:latin typeface="Helvetica Neue"/>
                <a:ea typeface="Helvetica Neue"/>
                <a:cs typeface="Helvetica Neue"/>
                <a:sym typeface="Helvetica Neue"/>
              </a:rPr>
              <a:t> would guarantee the Presidency to the candidate who receives the most popular votes in all 50 states and the District of Columbia combined.  It pledges a state’s electoral votes to the candidate who wins</a:t>
            </a:r>
            <a:r>
              <a:rPr lang="en-US" sz="2400" b="0" i="0" baseline="0" dirty="0" smtClean="0">
                <a:effectLst/>
                <a:latin typeface="Helvetica Neue"/>
                <a:ea typeface="Helvetica Neue"/>
                <a:cs typeface="Helvetica Neue"/>
                <a:sym typeface="Helvetica Neue"/>
              </a:rPr>
              <a:t> the national popular vote, and it </a:t>
            </a:r>
            <a:r>
              <a:rPr lang="en-US" sz="2400" b="0" i="0" dirty="0" smtClean="0">
                <a:effectLst/>
                <a:latin typeface="Helvetica Neue"/>
                <a:ea typeface="Helvetica Neue"/>
                <a:cs typeface="Helvetica Neue"/>
                <a:sym typeface="Helvetica Neue"/>
              </a:rPr>
              <a:t>would not take effect until enacted by states possessing a majority of the electoral votes — 270 votes. </a:t>
            </a:r>
            <a:endParaRPr lang="en-US" sz="2200" b="0" i="0" dirty="0" smtClean="0">
              <a:effectLst/>
              <a:latin typeface="Helvetica Neue"/>
              <a:ea typeface="Helvetica Neue"/>
              <a:cs typeface="Helvetica Neue"/>
              <a:sym typeface="Helvetica Neue"/>
            </a:endParaRPr>
          </a:p>
          <a:p>
            <a:endParaRPr lang="en-US" sz="2200" b="0" i="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0" i="0" dirty="0" smtClean="0">
                <a:effectLst/>
                <a:latin typeface="Helvetica Neue"/>
                <a:ea typeface="Helvetica Neue"/>
                <a:cs typeface="Helvetica Neue"/>
                <a:sym typeface="Helvetica Neue"/>
              </a:rPr>
              <a:t>The National Popular Vote Interstate</a:t>
            </a:r>
            <a:r>
              <a:rPr lang="en-US" sz="2400" b="0" i="0" baseline="0" dirty="0" smtClean="0">
                <a:effectLst/>
                <a:latin typeface="Helvetica Neue"/>
                <a:ea typeface="Helvetica Neue"/>
                <a:cs typeface="Helvetica Neue"/>
                <a:sym typeface="Helvetica Neue"/>
              </a:rPr>
              <a:t> </a:t>
            </a:r>
            <a:r>
              <a:rPr lang="en-US" sz="2400" b="0" i="0" dirty="0" smtClean="0">
                <a:effectLst/>
                <a:latin typeface="Helvetica Neue"/>
                <a:ea typeface="Helvetica Neue"/>
                <a:cs typeface="Helvetica Neue"/>
                <a:sym typeface="Helvetica Neue"/>
              </a:rPr>
              <a:t>Compact has been enacted into law in 12 states with 172 electoral votes.</a:t>
            </a:r>
            <a:r>
              <a:rPr lang="en-US" sz="2400" b="0" i="0" baseline="0" dirty="0" smtClean="0">
                <a:effectLst/>
                <a:latin typeface="Helvetica Neue"/>
                <a:ea typeface="Helvetica Neue"/>
                <a:cs typeface="Helvetica Neue"/>
                <a:sym typeface="Helvetica Neue"/>
              </a:rPr>
              <a:t> </a:t>
            </a:r>
            <a:r>
              <a:rPr lang="en-US" sz="2400" b="0" i="0" dirty="0" smtClean="0">
                <a:effectLst/>
                <a:latin typeface="Helvetica Neue"/>
                <a:ea typeface="Helvetica Neue"/>
                <a:cs typeface="Helvetica Neue"/>
                <a:sym typeface="Helvetica Neue"/>
              </a:rPr>
              <a:t>The compact will take effect when enacted by states with 98 more electoral votes. </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0" i="0" dirty="0" smtClean="0">
                <a:effectLst/>
                <a:latin typeface="Helvetica Neue"/>
                <a:ea typeface="Helvetica Neue"/>
                <a:cs typeface="Helvetica Neue"/>
                <a:sym typeface="Helvetica Neue"/>
              </a:rPr>
              <a:t>This</a:t>
            </a:r>
            <a:r>
              <a:rPr lang="en-US" sz="2400" b="0" i="0" baseline="0" dirty="0" smtClean="0">
                <a:effectLst/>
                <a:latin typeface="Helvetica Neue"/>
                <a:ea typeface="Helvetica Neue"/>
                <a:cs typeface="Helvetica Neue"/>
                <a:sym typeface="Helvetica Neue"/>
              </a:rPr>
              <a:t> is a non-partisan issue that has been passed by </a:t>
            </a:r>
            <a:r>
              <a:rPr lang="en-US" sz="2400" b="0" i="0" dirty="0" smtClean="0">
                <a:effectLst/>
                <a:latin typeface="Helvetica Neue"/>
                <a:ea typeface="Helvetica Neue"/>
                <a:cs typeface="Helvetica Neue"/>
                <a:sym typeface="Helvetica Neue"/>
              </a:rPr>
              <a:t>strong majorities</a:t>
            </a:r>
            <a:r>
              <a:rPr lang="en-US" sz="2400" b="0" i="0" baseline="0" dirty="0" smtClean="0">
                <a:effectLst/>
                <a:latin typeface="Helvetica Neue"/>
                <a:ea typeface="Helvetica Neue"/>
                <a:cs typeface="Helvetica Neue"/>
                <a:sym typeface="Helvetica Neue"/>
              </a:rPr>
              <a:t> in both</a:t>
            </a:r>
            <a:r>
              <a:rPr lang="en-US" sz="2400" b="0" i="0" dirty="0" smtClean="0">
                <a:effectLst/>
                <a:latin typeface="Helvetica Neue"/>
                <a:ea typeface="Helvetica Neue"/>
                <a:cs typeface="Helvetica Neue"/>
                <a:sym typeface="Helvetica Neue"/>
              </a:rPr>
              <a:t> Republican-controlled and Democrat-controlled state houses and senates.</a:t>
            </a:r>
            <a:r>
              <a:rPr lang="en-US" sz="2400" b="0" i="0" baseline="0" dirty="0" smtClean="0">
                <a:effectLst/>
                <a:latin typeface="Helvetica Neue"/>
                <a:ea typeface="Helvetica Neue"/>
                <a:cs typeface="Helvetica Neue"/>
                <a:sym typeface="Helvetica Neue"/>
              </a:rPr>
              <a:t> </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effectLst/>
              <a:latin typeface="Helvetica Neue"/>
              <a:ea typeface="Helvetica Neue"/>
              <a:cs typeface="Helvetica Neue"/>
              <a:sym typeface="Helvetica Neue"/>
            </a:endParaRPr>
          </a:p>
          <a:p>
            <a:r>
              <a:rPr lang="en-US" sz="2400" dirty="0" smtClean="0"/>
              <a:t>[As of August 2018:</a:t>
            </a:r>
          </a:p>
          <a:p>
            <a:r>
              <a:rPr lang="en-US" sz="2400" dirty="0" smtClean="0"/>
              <a:t>Enacted in: CA, DC, HI, IL, MA, MD, NJ, NY, RI, VT, WA, CT</a:t>
            </a:r>
          </a:p>
          <a:p>
            <a:r>
              <a:rPr lang="en-US" sz="2400" dirty="0" smtClean="0"/>
              <a:t>Passed at least one house in:  AR, AZ, CO, DE, ME, MI, NC, NM, NV, OK, OR</a:t>
            </a:r>
          </a:p>
          <a:p>
            <a:r>
              <a:rPr lang="en-US" sz="2400" dirty="0" smtClean="0"/>
              <a:t>Approved by committee votes in: GA, MO]</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effectLst/>
              <a:latin typeface="Helvetica Neue"/>
              <a:ea typeface="Helvetica Neue"/>
              <a:cs typeface="Helvetica Neue"/>
              <a:sym typeface="Helvetica Neue"/>
            </a:endParaRPr>
          </a:p>
          <a:p>
            <a:endParaRPr lang="en-US" sz="2400" b="0" i="0" dirty="0" smtClean="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48</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effectLst/>
                <a:latin typeface="Helvetica Neue"/>
                <a:ea typeface="Helvetica Neue"/>
                <a:cs typeface="Helvetica Neue"/>
                <a:sym typeface="Helvetica Neue"/>
              </a:rPr>
              <a:t>Abolishing the Electoral College would be a common-sense solution to update a system that most Americans agree is utterly out of date, confusing, and downright silly.  It’s time to start building the momentum that will once and for all abolish this dysfunctional system of electing our president.  </a:t>
            </a:r>
          </a:p>
          <a:p>
            <a:endParaRPr lang="en-US" baseline="0" dirty="0" smtClean="0"/>
          </a:p>
          <a:p>
            <a:endParaRPr lang="en-US" baseline="0" dirty="0" smtClean="0"/>
          </a:p>
          <a:p>
            <a:endParaRPr lang="en-US" baseline="0" dirty="0" smtClean="0"/>
          </a:p>
          <a:p>
            <a:r>
              <a:rPr lang="en-US" baseline="0" dirty="0" smtClean="0"/>
              <a:t>[Map created by LWV-Wilmette]</a:t>
            </a:r>
          </a:p>
        </p:txBody>
      </p:sp>
    </p:spTree>
    <p:extLst>
      <p:ext uri="{BB962C8B-B14F-4D97-AF65-F5344CB8AC3E}">
        <p14:creationId xmlns:p14="http://schemas.microsoft.com/office/powerpoint/2010/main" val="168473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17999"/>
              </a:lnSpc>
              <a:spcBef>
                <a:spcPts val="0"/>
              </a:spcBef>
              <a:spcAft>
                <a:spcPts val="0"/>
              </a:spcAft>
              <a:buClrTx/>
              <a:buSzTx/>
              <a:buFontTx/>
              <a:buNone/>
              <a:tabLst/>
              <a:defRPr/>
            </a:pPr>
            <a:r>
              <a:rPr lang="en-US" sz="2200" b="0" dirty="0" smtClean="0"/>
              <a:t>Most of the framers did intend for the selection of the president to be based on the popular wishes of the citizenry.</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200" b="0" dirty="0" smtClean="0"/>
          </a:p>
          <a:p>
            <a:endParaRPr lang="en-US" dirty="0"/>
          </a:p>
        </p:txBody>
      </p:sp>
    </p:spTree>
    <p:extLst>
      <p:ext uri="{BB962C8B-B14F-4D97-AF65-F5344CB8AC3E}">
        <p14:creationId xmlns:p14="http://schemas.microsoft.com/office/powerpoint/2010/main" val="1818140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a:t>
            </a:r>
            <a:r>
              <a:rPr lang="en-US" sz="2400" baseline="0" dirty="0" smtClean="0"/>
              <a:t> </a:t>
            </a:r>
            <a:r>
              <a:rPr lang="en-US" sz="2400" dirty="0" smtClean="0"/>
              <a:t>may seem like a daunting task, but remember that we’ve amended the Constitution</a:t>
            </a:r>
            <a:r>
              <a:rPr lang="en-US" sz="2400" baseline="0" dirty="0" smtClean="0"/>
              <a:t> to change the way we elect Senators, to impose terms limits on the Presidency, to include Washington, D.C. in the election of the president, to eliminate the poll tax, and to change the voting age to 18 – all amendments that affect the way we elect our representatives in Washington.  There is no reason we cannot abolish the Electoral College if we decide to do it.  </a:t>
            </a:r>
          </a:p>
          <a:p>
            <a:endParaRPr lang="en-US" sz="2400" dirty="0" smtClean="0"/>
          </a:p>
          <a:p>
            <a:endParaRPr lang="en-US" sz="2400" baseline="0" dirty="0" smtClean="0"/>
          </a:p>
          <a:p>
            <a:endParaRPr lang="en-US" sz="2400" baseline="0" dirty="0" smtClean="0"/>
          </a:p>
          <a:p>
            <a:r>
              <a:rPr lang="en-US" sz="2400" baseline="0" dirty="0" smtClean="0"/>
              <a:t>Photo credits:</a:t>
            </a: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t>Voting, by Joe </a:t>
            </a:r>
            <a:r>
              <a:rPr lang="en-US" sz="2400" baseline="0" dirty="0" err="1" smtClean="0"/>
              <a:t>S</a:t>
            </a:r>
            <a:r>
              <a:rPr lang="en-US" sz="2400" b="0" i="0" dirty="0" err="1" smtClean="0">
                <a:effectLst/>
                <a:latin typeface="Helvetica Neue"/>
                <a:ea typeface="Helvetica Neue"/>
                <a:cs typeface="Helvetica Neue"/>
                <a:sym typeface="Helvetica Neue"/>
              </a:rPr>
              <a:t>hlabotnik</a:t>
            </a:r>
            <a:r>
              <a:rPr lang="en-US" sz="2400" b="0" i="0" dirty="0" smtClean="0">
                <a:effectLst/>
                <a:latin typeface="Helvetica Neue"/>
                <a:ea typeface="Helvetica Neue"/>
                <a:cs typeface="Helvetica Neue"/>
                <a:sym typeface="Helvetica Neue"/>
              </a:rPr>
              <a:t>, </a:t>
            </a:r>
            <a:r>
              <a:rPr lang="en-US" sz="2400" b="0" i="0" dirty="0" err="1" smtClean="0">
                <a:effectLst/>
                <a:latin typeface="Helvetica Neue"/>
                <a:ea typeface="Helvetica Neue"/>
                <a:cs typeface="Helvetica Neue"/>
                <a:sym typeface="Helvetica Neue"/>
              </a:rPr>
              <a:t>NonCommercial-ShareAlike</a:t>
            </a:r>
            <a:r>
              <a:rPr lang="en-US" sz="2400" b="0" i="0" dirty="0" smtClean="0">
                <a:effectLst/>
                <a:latin typeface="Helvetica Neue"/>
                <a:ea typeface="Helvetica Neue"/>
                <a:cs typeface="Helvetica Neue"/>
                <a:sym typeface="Helvetica Neue"/>
              </a:rPr>
              <a:t> 2.0 Generic (CC BY-NC-SA 2.0), https://www.flickr.com/photos/joeshlabotnik/8168632301</a:t>
            </a:r>
          </a:p>
          <a:p>
            <a:r>
              <a:rPr lang="en-US" sz="2400" baseline="0" dirty="0" smtClean="0"/>
              <a:t>Presidential Seal, Public Domain, https://commons.wikimedia.org/wiki/File:USPresidentialSeal.jpg</a:t>
            </a:r>
          </a:p>
          <a:p>
            <a:r>
              <a:rPr lang="en-US" sz="2400" baseline="0" dirty="0" smtClean="0"/>
              <a:t>Washington Monument by Daniel </a:t>
            </a:r>
            <a:r>
              <a:rPr lang="en-US" sz="2400" baseline="0" dirty="0" err="1" smtClean="0"/>
              <a:t>Schwen</a:t>
            </a:r>
            <a:r>
              <a:rPr lang="en-US" sz="2400" baseline="0" dirty="0" smtClean="0"/>
              <a:t> (Own work) [CC BY-SA 4.0 (https://creativecommons.org/licenses/by-sa/4.0)], via Wikimedia Commons</a:t>
            </a:r>
          </a:p>
          <a:p>
            <a:r>
              <a:rPr lang="en-US" sz="2400" baseline="0" dirty="0" smtClean="0"/>
              <a:t>Poll tax receipt, By State of Louisiana, Parish of Jefferson [Public domain], via Wikimedia Commons</a:t>
            </a:r>
          </a:p>
          <a:p>
            <a:r>
              <a:rPr lang="en-US" sz="2400" baseline="0" dirty="0" smtClean="0"/>
              <a:t>Young voter, by the League of Women Voters, https://www.flickr.com/photos/leagueofwomenvoters/albums/72157686921613090/with/23646395648/</a:t>
            </a:r>
          </a:p>
          <a:p>
            <a:endParaRPr lang="en-US" sz="2400" baseline="0" dirty="0" smtClean="0"/>
          </a:p>
          <a:p>
            <a:endParaRPr lang="en-US" sz="2400" baseline="0" dirty="0" smtClean="0"/>
          </a:p>
          <a:p>
            <a:r>
              <a:rPr lang="en-US" sz="2400" baseline="0" dirty="0" smtClean="0"/>
              <a:t>Information Sources for Presentation:</a:t>
            </a:r>
          </a:p>
          <a:p>
            <a:endParaRPr lang="en-US" sz="2400" baseline="0" dirty="0" smtClean="0"/>
          </a:p>
          <a:p>
            <a:r>
              <a:rPr lang="en-US" sz="2400" baseline="0" dirty="0" smtClean="0"/>
              <a:t>Cable News Network, www.cnn.com/election/results</a:t>
            </a:r>
          </a:p>
          <a:p>
            <a:endParaRPr lang="en-US" sz="2400" baseline="0" dirty="0" smtClean="0"/>
          </a:p>
          <a:p>
            <a:r>
              <a:rPr lang="en-US" sz="2400" baseline="0" dirty="0" smtClean="0"/>
              <a:t>https://www.congress.gov</a:t>
            </a:r>
          </a:p>
          <a:p>
            <a:endParaRPr lang="en-US" sz="2400" baseline="0" dirty="0" smtClean="0"/>
          </a:p>
          <a:p>
            <a:r>
              <a:rPr lang="en-US" sz="2400" i="1" baseline="0" dirty="0" smtClean="0"/>
              <a:t>The Constitution of the United States of America</a:t>
            </a:r>
          </a:p>
          <a:p>
            <a:endParaRPr lang="en-US" sz="2400" i="1" baseline="0" dirty="0" smtClean="0"/>
          </a:p>
          <a:p>
            <a:r>
              <a:rPr lang="en-US" sz="2400" baseline="0" dirty="0" smtClean="0"/>
              <a:t>Edwards, G.C. 2011. </a:t>
            </a:r>
            <a:r>
              <a:rPr lang="en-US" sz="2400" i="1" baseline="0" dirty="0" smtClean="0"/>
              <a:t>Why the Electoral College is Bad for America </a:t>
            </a:r>
            <a:r>
              <a:rPr lang="en-US" sz="2400" baseline="0" dirty="0" smtClean="0"/>
              <a:t>(2</a:t>
            </a:r>
            <a:r>
              <a:rPr lang="en-US" sz="2400" baseline="30000" dirty="0" smtClean="0"/>
              <a:t>nd</a:t>
            </a:r>
            <a:r>
              <a:rPr lang="en-US" sz="2400" baseline="0" dirty="0" smtClean="0"/>
              <a:t> edition).  Yale University Press, New Haven.</a:t>
            </a:r>
          </a:p>
          <a:p>
            <a:endParaRPr lang="en-US" sz="2400" baseline="0" dirty="0" smtClean="0"/>
          </a:p>
          <a:p>
            <a:r>
              <a:rPr lang="en-US" sz="2400" baseline="0" dirty="0" smtClean="0"/>
              <a:t>National Popular Vote Interstate Compact, www.nationalpopularvote.com</a:t>
            </a:r>
          </a:p>
          <a:p>
            <a:endParaRPr lang="en-US" sz="2400" baseline="0" dirty="0" smtClean="0"/>
          </a:p>
          <a:p>
            <a:r>
              <a:rPr lang="en-US" sz="2400" baseline="0" dirty="0" smtClean="0"/>
              <a:t>Roper Center for Public Opinion Research, https://ropercenter.cornell.edu/</a:t>
            </a:r>
          </a:p>
          <a:p>
            <a:endParaRPr lang="en-US" sz="2400" baseline="0" dirty="0" smtClean="0"/>
          </a:p>
          <a:p>
            <a:r>
              <a:rPr lang="en-US" sz="2400" baseline="0" dirty="0" smtClean="0"/>
              <a:t>United States Census Bureau</a:t>
            </a:r>
          </a:p>
          <a:p>
            <a:endParaRPr lang="en-US" sz="2400" baseline="0" dirty="0" smtClean="0"/>
          </a:p>
          <a:p>
            <a:r>
              <a:rPr lang="en-US" sz="2400" baseline="0" dirty="0" smtClean="0"/>
              <a:t>United States Elections Project, www.electproject.org</a:t>
            </a:r>
          </a:p>
          <a:p>
            <a:endParaRPr lang="en-US" sz="2400" baseline="0" dirty="0" smtClean="0"/>
          </a:p>
          <a:p>
            <a:endParaRPr lang="en-US" sz="2400" baseline="0" dirty="0" smtClean="0"/>
          </a:p>
          <a:p>
            <a:endParaRPr lang="en-US" sz="2400" baseline="0" dirty="0" smtClean="0"/>
          </a:p>
        </p:txBody>
      </p:sp>
    </p:spTree>
    <p:extLst>
      <p:ext uri="{BB962C8B-B14F-4D97-AF65-F5344CB8AC3E}">
        <p14:creationId xmlns:p14="http://schemas.microsoft.com/office/powerpoint/2010/main" val="3588155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000" baseline="0" dirty="0" smtClean="0"/>
              <a:t>So let’s get to work.</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000" b="0" dirty="0" smtClean="0"/>
          </a:p>
          <a:p>
            <a:pPr marL="0" marR="0" lvl="0" indent="0" algn="l" defTabSz="457200" eaLnBrk="1" fontAlgn="auto" latinLnBrk="0" hangingPunct="1">
              <a:lnSpc>
                <a:spcPct val="117999"/>
              </a:lnSpc>
              <a:spcBef>
                <a:spcPts val="0"/>
              </a:spcBef>
              <a:spcAft>
                <a:spcPts val="0"/>
              </a:spcAft>
              <a:buClrTx/>
              <a:buSzTx/>
              <a:buFontTx/>
              <a:buNone/>
              <a:tabLst/>
              <a:defRPr/>
            </a:pPr>
            <a:r>
              <a:rPr lang="en-US" sz="2000" b="0" dirty="0" smtClean="0"/>
              <a:t>Here’s what you can do now.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b="0" dirty="0" smtClean="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b="0" dirty="0" smtClean="0"/>
              <a:t>First, spread</a:t>
            </a:r>
            <a:r>
              <a:rPr lang="en-US" sz="2000" b="0" baseline="0" dirty="0" smtClean="0"/>
              <a:t> the word! Talk to your friends and family about the electoral college, the harm it causes, and how it can be abolished.  Host a presentation – or give one yourself – to any community group you’re a part of.  You can find all of our materials on our website, including a word-for-word script to go with the presentation. We created this presentation specifically to be used by as many people as possible.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b="0" baseline="0" dirty="0" smtClean="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b="0" baseline="0" dirty="0" smtClean="0"/>
              <a:t>Next, email us at abolishelectoral@gmal.com to get more information and email updates on what we are doing.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b="0" baseline="0" dirty="0" smtClean="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b="0" baseline="0" dirty="0" smtClean="0"/>
              <a:t>Follow us on </a:t>
            </a:r>
            <a:r>
              <a:rPr lang="en-US" sz="2000" b="0" baseline="0" dirty="0" err="1" smtClean="0"/>
              <a:t>Facebook</a:t>
            </a:r>
            <a:r>
              <a:rPr lang="en-US" sz="2000" b="0" baseline="0" dirty="0" smtClean="0"/>
              <a:t> and share our posts on social media.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b="0" dirty="0" smtClean="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b="0" dirty="0" smtClean="0"/>
              <a:t>Talk to your senators and congressional reps about their</a:t>
            </a:r>
            <a:r>
              <a:rPr lang="en-US" sz="2000" b="0" baseline="0" dirty="0" smtClean="0"/>
              <a:t> views on the electoral college. (If your League does </a:t>
            </a:r>
            <a:r>
              <a:rPr lang="en-US" sz="2000" b="0" dirty="0" smtClean="0"/>
              <a:t>legislative interviews, this is the perfect time to have a conversation about this.)</a:t>
            </a:r>
            <a:r>
              <a:rPr lang="en-US" sz="2000" dirty="0" smtClean="0">
                <a:effectLst/>
                <a:latin typeface="Helvetica Neue"/>
                <a:ea typeface="Helvetica Neue"/>
                <a:cs typeface="Helvetica Neue"/>
                <a:sym typeface="Helvetica Neue"/>
              </a:rPr>
              <a:t> If you are seeing a State office holder, ask if they would support their state voting “yes” to an amendment to abolish the Electoral College. If you attend a candidate forum, ask</a:t>
            </a:r>
            <a:r>
              <a:rPr lang="en-US" sz="2000" baseline="0" dirty="0" smtClean="0">
                <a:effectLst/>
                <a:latin typeface="Helvetica Neue"/>
                <a:ea typeface="Helvetica Neue"/>
                <a:cs typeface="Helvetica Neue"/>
                <a:sym typeface="Helvetica Neue"/>
              </a:rPr>
              <a:t> for their stance on abolishing the Electoral College. </a:t>
            </a:r>
            <a:r>
              <a:rPr lang="en-US" sz="2000" dirty="0" smtClean="0">
                <a:effectLst/>
                <a:latin typeface="Helvetica Neue"/>
                <a:ea typeface="Helvetica Neue"/>
                <a:cs typeface="Helvetica Neue"/>
                <a:sym typeface="Helvetica Neue"/>
              </a:rPr>
              <a:t>We need our legislators</a:t>
            </a:r>
            <a:r>
              <a:rPr lang="en-US" sz="2000" baseline="0" dirty="0" smtClean="0">
                <a:effectLst/>
                <a:latin typeface="Helvetica Neue"/>
                <a:ea typeface="Helvetica Neue"/>
                <a:cs typeface="Helvetica Neue"/>
                <a:sym typeface="Helvetica Neue"/>
              </a:rPr>
              <a:t> to begin hearing from us on this issue, and we need to keep talking about it.</a:t>
            </a:r>
            <a:endParaRPr lang="en-US" sz="2000" dirty="0" smtClean="0">
              <a:effectLst/>
              <a:latin typeface="Helvetica Neue"/>
              <a:ea typeface="Helvetica Neue"/>
              <a:cs typeface="Helvetica Neue"/>
              <a:sym typeface="Helvetica Neue"/>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dirty="0" smtClean="0">
              <a:effectLst/>
              <a:latin typeface="Helvetica Neue"/>
              <a:ea typeface="Helvetica Neue"/>
              <a:cs typeface="Helvetica Neue"/>
              <a:sym typeface="Helvetica Neue"/>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dirty="0" smtClean="0">
                <a:effectLst/>
                <a:latin typeface="Helvetica Neue"/>
                <a:ea typeface="Helvetica Neue"/>
                <a:cs typeface="Helvetica Neue"/>
                <a:sym typeface="Helvetica Neue"/>
              </a:rPr>
              <a:t>And, finally, you can donate to the League of Women Voters of Illinois’ Electoral College Committee. A</a:t>
            </a:r>
            <a:r>
              <a:rPr lang="en-US" sz="2000" baseline="0" dirty="0" smtClean="0">
                <a:effectLst/>
                <a:latin typeface="Helvetica Neue"/>
                <a:ea typeface="Helvetica Neue"/>
                <a:cs typeface="Helvetica Neue"/>
                <a:sym typeface="Helvetica Neue"/>
              </a:rPr>
              <a:t> donation of any size will demonstrate that this movement has widespread support and will help us educate voters and grow our impact.</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000" baseline="0" dirty="0" smtClean="0">
              <a:effectLst/>
              <a:latin typeface="Helvetica Neue"/>
              <a:ea typeface="Helvetica Neue"/>
              <a:cs typeface="Helvetica Neue"/>
              <a:sym typeface="Helvetica Neue"/>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000" baseline="0" dirty="0" smtClean="0">
                <a:effectLst/>
                <a:latin typeface="Helvetica Neue"/>
                <a:ea typeface="Helvetica Neue"/>
                <a:cs typeface="Helvetica Neue"/>
                <a:sym typeface="Helvetica Neue"/>
              </a:rPr>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lang="en-US" sz="2200" b="0" dirty="0" smtClean="0"/>
              <a:t>But they worried about how people would become well-informed</a:t>
            </a:r>
            <a:r>
              <a:rPr lang="en-US" sz="2200" b="0" baseline="0" dirty="0" smtClean="0"/>
              <a:t> about candidates within such a large and growing country. </a:t>
            </a:r>
            <a:r>
              <a:rPr lang="en-US" sz="2200" b="0" dirty="0" smtClean="0"/>
              <a:t>The elector system was designed</a:t>
            </a:r>
            <a:r>
              <a:rPr lang="en-US" sz="2200" b="0" baseline="0" dirty="0" smtClean="0"/>
              <a:t> to be </a:t>
            </a:r>
            <a:r>
              <a:rPr lang="en-US" sz="2200" b="0" dirty="0" smtClean="0"/>
              <a:t>an “intermediary system” intended to breach the difficulties of distance and communication. James Madison considered the elector system to be the next best thing to direct selection, saying that,</a:t>
            </a:r>
            <a:r>
              <a:rPr lang="en-US" sz="2200" b="0" baseline="0" dirty="0" smtClean="0"/>
              <a:t> </a:t>
            </a:r>
            <a:r>
              <a:rPr lang="en-US" sz="2200" b="0" dirty="0" smtClean="0"/>
              <a:t>“The president is indirectly derived from the choice of the people.”</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200" b="0" dirty="0" smtClean="0"/>
          </a:p>
          <a:p>
            <a:endParaRPr lang="en-US" dirty="0"/>
          </a:p>
        </p:txBody>
      </p:sp>
    </p:spTree>
    <p:extLst>
      <p:ext uri="{BB962C8B-B14F-4D97-AF65-F5344CB8AC3E}">
        <p14:creationId xmlns:p14="http://schemas.microsoft.com/office/powerpoint/2010/main" val="181814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584200" rtl="0" eaLnBrk="1" fontAlgn="auto" latinLnBrk="0" hangingPunct="0">
              <a:lnSpc>
                <a:spcPct val="100000"/>
              </a:lnSpc>
              <a:spcBef>
                <a:spcPts val="0"/>
              </a:spcBef>
              <a:spcAft>
                <a:spcPts val="0"/>
              </a:spcAft>
              <a:buClrTx/>
              <a:buSzTx/>
              <a:buFontTx/>
              <a:buNone/>
              <a:tabLst/>
              <a:defRPr/>
            </a:pPr>
            <a:r>
              <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rPr>
              <a:t>There was some element of the ongoing tension between northern and southern states, as well.  Slaveholding</a:t>
            </a:r>
            <a:r>
              <a:rPr kumimoji="0" lang="en-US" sz="2200" b="0" i="0" u="none" strike="noStrike" cap="none" spc="0" normalizeH="0" dirty="0" smtClean="0">
                <a:ln>
                  <a:noFill/>
                </a:ln>
                <a:solidFill>
                  <a:srgbClr val="000000"/>
                </a:solidFill>
                <a:effectLst/>
                <a:uFillTx/>
                <a:latin typeface="Helvetica Neue"/>
                <a:ea typeface="Helvetica Neue"/>
                <a:cs typeface="Helvetica Neue"/>
                <a:sym typeface="Helvetica Neue"/>
              </a:rPr>
              <a:t> states did not want direct election, because they wanted their enslaved people to count as “three-fifths of a person” in determining the number of </a:t>
            </a:r>
            <a:r>
              <a:rPr lang="en-US" sz="2200" b="0" dirty="0" smtClean="0"/>
              <a:t>electors the state received.  Remember</a:t>
            </a:r>
            <a:r>
              <a:rPr lang="en-US" sz="2200" b="0" baseline="0" dirty="0" smtClean="0"/>
              <a:t> that t</a:t>
            </a:r>
            <a:r>
              <a:rPr lang="en-US" sz="2200" b="0" dirty="0" smtClean="0"/>
              <a:t>his was the arithmetic used</a:t>
            </a:r>
            <a:r>
              <a:rPr lang="en-US" sz="2200" b="0" baseline="0" dirty="0" smtClean="0"/>
              <a:t> to determine their numbers in the House of  Representatives.</a:t>
            </a:r>
            <a:r>
              <a:rPr lang="en-US" sz="2200" b="0" dirty="0" smtClean="0"/>
              <a:t> So having</a:t>
            </a:r>
            <a:r>
              <a:rPr lang="en-US" sz="2200" b="0" baseline="0" dirty="0" smtClean="0"/>
              <a:t> the elector system artificially boosted the voting representation of slaveholding states, just as in Congress.  Whereas a direct, popular vote would only count the number of people who could vote, which of course did not include enslaved people.</a:t>
            </a:r>
            <a:endParaRPr kumimoji="0" lang="en-US" sz="2200" b="0" i="0" u="none" strike="noStrike" cap="none" spc="0" normalizeH="0" baseline="0" dirty="0" smtClean="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81814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dirty="0" smtClean="0">
                <a:ln>
                  <a:noFill/>
                </a:ln>
                <a:solidFill>
                  <a:srgbClr val="000000"/>
                </a:solidFill>
                <a:effectLst/>
                <a:uFillTx/>
                <a:latin typeface="Helvetica Neue"/>
                <a:ea typeface="Helvetica Neue"/>
                <a:cs typeface="Helvetica Neue"/>
                <a:sym typeface="Helvetica Neue"/>
              </a:rPr>
              <a:t>They also expecte</a:t>
            </a:r>
            <a:r>
              <a:rPr lang="en-US" sz="2200" b="0" dirty="0" smtClean="0"/>
              <a:t>d the electors to exercise their own discretion in the selection of the president, as a bulwark against corruption, bias, or </a:t>
            </a:r>
            <a:r>
              <a:rPr lang="en-US" sz="2200" b="0" dirty="0" err="1" smtClean="0"/>
              <a:t>mis</a:t>
            </a:r>
            <a:r>
              <a:rPr lang="en-US" sz="2200" b="0" dirty="0" smtClean="0"/>
              <a:t>-information.  But</a:t>
            </a:r>
            <a:r>
              <a:rPr lang="en-US" sz="2200" b="0" baseline="0" dirty="0" smtClean="0"/>
              <a:t> t</a:t>
            </a:r>
            <a:r>
              <a:rPr lang="en-US" sz="2200" b="0" dirty="0" smtClean="0"/>
              <a:t>he electors have almost always acted as a rubber stamp on the votes of the people, with a very few exceptions. In those</a:t>
            </a:r>
            <a:r>
              <a:rPr lang="en-US" sz="2200" b="0" baseline="0" dirty="0" smtClean="0"/>
              <a:t> instances where an elector has voted differently than the state’s voters dictated, they have generally met with a great deal of protest and anger.  Which is to say, the people expect the electors to be a rubber stamp on the will of the people.</a:t>
            </a:r>
            <a:endParaRPr lang="en-US" dirty="0"/>
          </a:p>
        </p:txBody>
      </p:sp>
    </p:spTree>
    <p:extLst>
      <p:ext uri="{BB962C8B-B14F-4D97-AF65-F5344CB8AC3E}">
        <p14:creationId xmlns:p14="http://schemas.microsoft.com/office/powerpoint/2010/main" val="181814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200" b="0" dirty="0" smtClean="0"/>
              <a:t>In fact, evidence suggests that there was a lot of discussion, confusion, and changing of minds during the process of figuring out the election system. It was one of the last issues discussed at the exhausting, long, hot contentious</a:t>
            </a:r>
            <a:r>
              <a:rPr lang="en-US" sz="2200" b="0" baseline="0" dirty="0" smtClean="0"/>
              <a:t> </a:t>
            </a:r>
            <a:r>
              <a:rPr lang="en-US" sz="2200" b="0" dirty="0" smtClean="0"/>
              <a:t>convention, and fatigue and impatience may</a:t>
            </a:r>
            <a:r>
              <a:rPr lang="en-US" sz="2200" b="0" baseline="0" dirty="0" smtClean="0"/>
              <a:t> well have</a:t>
            </a:r>
            <a:r>
              <a:rPr lang="en-US" sz="2200" b="0" dirty="0" smtClean="0"/>
              <a:t> played a role in its adoption.  It had broad but unenthusiastic support and seemed like the best they could do at the time – “the second choice of many but the first choice of few,” with little idea how it would play out in reality. One historian has called it “a jerry-rigged</a:t>
            </a:r>
            <a:r>
              <a:rPr lang="en-US" sz="2200" b="0" baseline="0" dirty="0" smtClean="0"/>
              <a:t> improvisation.”</a:t>
            </a:r>
            <a:endParaRPr lang="en-US" sz="2200" b="0" dirty="0" smtClean="0"/>
          </a:p>
          <a:p>
            <a:endParaRPr lang="en-US" dirty="0"/>
          </a:p>
        </p:txBody>
      </p:sp>
    </p:spTree>
    <p:extLst>
      <p:ext uri="{BB962C8B-B14F-4D97-AF65-F5344CB8AC3E}">
        <p14:creationId xmlns:p14="http://schemas.microsoft.com/office/powerpoint/2010/main" val="181814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3004800" cy="7887519"/>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algn="r"/>
            <a:r>
              <a:rPr lang="en-US" sz="1900"/>
              <a:t>`</a:t>
            </a:r>
          </a:p>
        </p:txBody>
      </p:sp>
      <p:sp>
        <p:nvSpPr>
          <p:cNvPr id="4" name="Date Placeholder 3"/>
          <p:cNvSpPr>
            <a:spLocks noGrp="1"/>
          </p:cNvSpPr>
          <p:nvPr>
            <p:ph type="dt" sz="half" idx="10"/>
          </p:nvPr>
        </p:nvSpPr>
        <p:spPr>
          <a:xfrm>
            <a:off x="894080" y="9040144"/>
            <a:ext cx="2926080" cy="519289"/>
          </a:xfrm>
          <a:prstGeom prst="rect">
            <a:avLst/>
          </a:prstGeom>
        </p:spPr>
        <p:txBody>
          <a:bodyPr lIns="130046" tIns="65023" rIns="130046" bIns="65023"/>
          <a:lstStyle/>
          <a:p>
            <a:fld id="{45CF95F7-14E5-4F16-A8CF-1B36DC11ACD1}" type="datetime1">
              <a:rPr lang="en-US" smtClean="0"/>
              <a:pPr/>
              <a:t>7/30/2019</a:t>
            </a:fld>
            <a:endParaRPr lang="en-US"/>
          </a:p>
        </p:txBody>
      </p:sp>
      <p:sp>
        <p:nvSpPr>
          <p:cNvPr id="5" name="Footer Placeholder 4"/>
          <p:cNvSpPr>
            <a:spLocks noGrp="1"/>
          </p:cNvSpPr>
          <p:nvPr>
            <p:ph type="ftr" sz="quarter" idx="11"/>
          </p:nvPr>
        </p:nvSpPr>
        <p:spPr>
          <a:xfrm>
            <a:off x="4307840" y="9040144"/>
            <a:ext cx="4389120"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321882" y="9296400"/>
            <a:ext cx="354264" cy="348813"/>
          </a:xfrm>
        </p:spPr>
        <p:txBody>
          <a:bodyPr/>
          <a:lstStyle/>
          <a:p>
            <a:fld id="{11226B5B-2E80-3F4B-AB33-B0C163CCE2B1}" type="slidenum">
              <a:rPr lang="en-US" smtClean="0"/>
              <a:pPr/>
              <a:t>‹#›</a:t>
            </a:fld>
            <a:endParaRPr lang="en-US"/>
          </a:p>
        </p:txBody>
      </p:sp>
      <p:sp>
        <p:nvSpPr>
          <p:cNvPr id="20" name="Title 1"/>
          <p:cNvSpPr>
            <a:spLocks noGrp="1"/>
          </p:cNvSpPr>
          <p:nvPr>
            <p:ph type="ctrTitle"/>
          </p:nvPr>
        </p:nvSpPr>
        <p:spPr>
          <a:xfrm>
            <a:off x="975360" y="3094691"/>
            <a:ext cx="11054080" cy="2202064"/>
          </a:xfrm>
        </p:spPr>
        <p:txBody>
          <a:bodyPr anchor="b">
            <a:normAutofit/>
          </a:bodyPr>
          <a:lstStyle>
            <a:lvl1pPr algn="l">
              <a:defRPr sz="6800"/>
            </a:lvl1pPr>
          </a:lstStyle>
          <a:p>
            <a:r>
              <a:rPr lang="en-US"/>
              <a:t>Click to edit Master title style</a:t>
            </a:r>
          </a:p>
        </p:txBody>
      </p:sp>
      <p:sp>
        <p:nvSpPr>
          <p:cNvPr id="21" name="Subtitle 2"/>
          <p:cNvSpPr>
            <a:spLocks noGrp="1"/>
          </p:cNvSpPr>
          <p:nvPr>
            <p:ph type="subTitle" idx="1"/>
          </p:nvPr>
        </p:nvSpPr>
        <p:spPr>
          <a:xfrm>
            <a:off x="975360" y="5427708"/>
            <a:ext cx="9753600" cy="1462733"/>
          </a:xfrm>
        </p:spPr>
        <p:txBody>
          <a:bodyPr/>
          <a:lstStyle>
            <a:lvl1pPr marL="0" indent="0" algn="l">
              <a:lnSpc>
                <a:spcPct val="100000"/>
              </a:lnSpc>
              <a:spcAft>
                <a:spcPts val="427"/>
              </a:spcAft>
              <a:buNone/>
              <a:defRPr sz="3400" i="1"/>
            </a:lvl1pPr>
            <a:lvl2pPr marL="650230" indent="0" algn="ctr">
              <a:buNone/>
              <a:defRPr sz="2800"/>
            </a:lvl2pPr>
            <a:lvl3pPr marL="1300460" indent="0" algn="ctr">
              <a:buNone/>
              <a:defRPr sz="2600"/>
            </a:lvl3pPr>
            <a:lvl4pPr marL="1950690" indent="0" algn="ctr">
              <a:buNone/>
              <a:defRPr sz="2300"/>
            </a:lvl4pPr>
            <a:lvl5pPr marL="2600919" indent="0" algn="ctr">
              <a:buNone/>
              <a:defRPr sz="2300"/>
            </a:lvl5pPr>
            <a:lvl6pPr marL="3251149" indent="0" algn="ctr">
              <a:buNone/>
              <a:defRPr sz="2300"/>
            </a:lvl6pPr>
            <a:lvl7pPr marL="3901379" indent="0" algn="ctr">
              <a:buNone/>
              <a:defRPr sz="2300"/>
            </a:lvl7pPr>
            <a:lvl8pPr marL="4551609" indent="0" algn="ctr">
              <a:buNone/>
              <a:defRPr sz="2300"/>
            </a:lvl8pPr>
            <a:lvl9pPr marL="5201839" indent="0" algn="ctr">
              <a:buNone/>
              <a:defRPr sz="2300"/>
            </a:lvl9pPr>
          </a:lstStyle>
          <a:p>
            <a:r>
              <a:rPr lang="en-US"/>
              <a:t>Click to edit Master subtitle style</a:t>
            </a:r>
          </a:p>
        </p:txBody>
      </p:sp>
      <p:sp>
        <p:nvSpPr>
          <p:cNvPr id="22" name="Text Placeholder 7"/>
          <p:cNvSpPr>
            <a:spLocks noGrp="1"/>
          </p:cNvSpPr>
          <p:nvPr>
            <p:ph type="body" sz="quarter" idx="13" hasCustomPrompt="1"/>
          </p:nvPr>
        </p:nvSpPr>
        <p:spPr>
          <a:xfrm>
            <a:off x="975361" y="2493210"/>
            <a:ext cx="8086384" cy="607343"/>
          </a:xfrm>
        </p:spPr>
        <p:txBody>
          <a:bodyPr anchor="b">
            <a:normAutofit/>
          </a:bodyPr>
          <a:lstStyle>
            <a:lvl1pPr marL="0" indent="0">
              <a:buNone/>
              <a:defRPr sz="20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5046133" y="1575019"/>
            <a:ext cx="6983307" cy="426928"/>
          </a:xfrm>
        </p:spPr>
        <p:txBody>
          <a:bodyPr>
            <a:normAutofit/>
          </a:bodyPr>
          <a:lstStyle>
            <a:lvl1pPr marL="0" indent="0" algn="r">
              <a:buNone/>
              <a:defRPr sz="20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6542065" y="8284787"/>
            <a:ext cx="5568656" cy="405899"/>
          </a:xfrm>
        </p:spPr>
        <p:txBody>
          <a:bodyPr>
            <a:noAutofit/>
          </a:bodyPr>
          <a:lstStyle>
            <a:lvl1pPr marL="0" indent="0" algn="r">
              <a:buNone/>
              <a:defRPr sz="20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6542065" y="8690687"/>
            <a:ext cx="5568656" cy="353530"/>
          </a:xfrm>
        </p:spPr>
        <p:txBody>
          <a:bodyPr>
            <a:normAutofit/>
          </a:bodyPr>
          <a:lstStyle>
            <a:lvl1pPr marL="0" indent="0" algn="r">
              <a:buNone/>
              <a:defRPr sz="14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4" y="8415244"/>
            <a:ext cx="3296161" cy="696338"/>
          </a:xfrm>
          <a:prstGeom prst="rect">
            <a:avLst/>
          </a:prstGeom>
        </p:spPr>
      </p:pic>
    </p:spTree>
    <p:extLst>
      <p:ext uri="{BB962C8B-B14F-4D97-AF65-F5344CB8AC3E}">
        <p14:creationId xmlns:p14="http://schemas.microsoft.com/office/powerpoint/2010/main" val="8007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3785842"/>
            <a:ext cx="11216640" cy="4999171"/>
          </a:xfrm>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4080" y="9040144"/>
            <a:ext cx="2926080" cy="519289"/>
          </a:xfrm>
          <a:prstGeom prst="rect">
            <a:avLst/>
          </a:prstGeom>
        </p:spPr>
        <p:txBody>
          <a:bodyPr lIns="130046" tIns="65023" rIns="130046" bIns="65023"/>
          <a:lstStyle/>
          <a:p>
            <a:fld id="{0001F0A4-BF7A-4F48-B559-4758EB616CDF}" type="datetime1">
              <a:rPr lang="en-US" smtClean="0"/>
              <a:pPr/>
              <a:t>7/30/2019</a:t>
            </a:fld>
            <a:endParaRPr lang="en-US"/>
          </a:p>
        </p:txBody>
      </p:sp>
      <p:sp>
        <p:nvSpPr>
          <p:cNvPr id="5" name="Footer Placeholder 4"/>
          <p:cNvSpPr>
            <a:spLocks noGrp="1"/>
          </p:cNvSpPr>
          <p:nvPr>
            <p:ph type="ftr" sz="quarter" idx="11"/>
          </p:nvPr>
        </p:nvSpPr>
        <p:spPr>
          <a:xfrm>
            <a:off x="4307840" y="9040144"/>
            <a:ext cx="4389120"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321882" y="9296400"/>
            <a:ext cx="354264" cy="348813"/>
          </a:xfrm>
        </p:spPr>
        <p:txBody>
          <a:bodyPr/>
          <a:lstStyle/>
          <a:p>
            <a:fld id="{11226B5B-2E80-3F4B-AB33-B0C163CCE2B1}" type="slidenum">
              <a:rPr lang="en-US" smtClean="0"/>
              <a:pPr/>
              <a:t>‹#›</a:t>
            </a:fld>
            <a:endParaRPr lang="en-US"/>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894080" y="2596444"/>
            <a:ext cx="11216640" cy="1189397"/>
          </a:xfrm>
        </p:spPr>
        <p:txBody>
          <a:bodyPr anchor="ctr">
            <a:normAutofit/>
          </a:bodyPr>
          <a:lstStyle>
            <a:lvl1pPr marL="0" indent="0">
              <a:lnSpc>
                <a:spcPct val="100000"/>
              </a:lnSpc>
              <a:spcAft>
                <a:spcPts val="284"/>
              </a:spcAft>
              <a:buNone/>
              <a:defRPr sz="40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a:t>
            </a:r>
          </a:p>
        </p:txBody>
      </p:sp>
    </p:spTree>
    <p:extLst>
      <p:ext uri="{BB962C8B-B14F-4D97-AF65-F5344CB8AC3E}">
        <p14:creationId xmlns:p14="http://schemas.microsoft.com/office/powerpoint/2010/main" val="25492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3004800" cy="7887519"/>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algn="r" defTabSz="1300460" hangingPunct="1"/>
            <a:r>
              <a:rPr lang="en-US" sz="1900" b="0" kern="1200">
                <a:solidFill>
                  <a:srgbClr val="FFFFFF"/>
                </a:solidFill>
              </a:rPr>
              <a:t>`</a:t>
            </a:r>
          </a:p>
        </p:txBody>
      </p:sp>
      <p:sp>
        <p:nvSpPr>
          <p:cNvPr id="4" name="Date Placeholder 3"/>
          <p:cNvSpPr>
            <a:spLocks noGrp="1"/>
          </p:cNvSpPr>
          <p:nvPr>
            <p:ph type="dt" sz="half" idx="10"/>
          </p:nvPr>
        </p:nvSpPr>
        <p:spPr/>
        <p:txBody>
          <a:bodyPr/>
          <a:lstStyle/>
          <a:p>
            <a:fld id="{B3862BE8-9C8C-4A82-B22E-9E9AE3617434}" type="datetime1">
              <a:rPr lang="en-US" smtClean="0">
                <a:solidFill>
                  <a:srgbClr val="323232">
                    <a:tint val="75000"/>
                  </a:srgbClr>
                </a:solidFill>
              </a:rPr>
              <a:pPr/>
              <a:t>7/30/2019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20" name="Title 1"/>
          <p:cNvSpPr>
            <a:spLocks noGrp="1"/>
          </p:cNvSpPr>
          <p:nvPr>
            <p:ph type="ctrTitle"/>
          </p:nvPr>
        </p:nvSpPr>
        <p:spPr>
          <a:xfrm>
            <a:off x="975360" y="3094691"/>
            <a:ext cx="11054080" cy="2202064"/>
          </a:xfrm>
        </p:spPr>
        <p:txBody>
          <a:bodyPr anchor="b">
            <a:normAutofit/>
          </a:bodyPr>
          <a:lstStyle>
            <a:lvl1pPr algn="l">
              <a:defRPr sz="6800"/>
            </a:lvl1pPr>
          </a:lstStyle>
          <a:p>
            <a:r>
              <a:rPr lang="en-US"/>
              <a:t>Click to edit Master title style</a:t>
            </a:r>
          </a:p>
        </p:txBody>
      </p:sp>
      <p:sp>
        <p:nvSpPr>
          <p:cNvPr id="21" name="Subtitle 2"/>
          <p:cNvSpPr>
            <a:spLocks noGrp="1"/>
          </p:cNvSpPr>
          <p:nvPr>
            <p:ph type="subTitle" idx="1"/>
          </p:nvPr>
        </p:nvSpPr>
        <p:spPr>
          <a:xfrm>
            <a:off x="975360" y="5427708"/>
            <a:ext cx="9753600" cy="1462733"/>
          </a:xfrm>
        </p:spPr>
        <p:txBody>
          <a:bodyPr/>
          <a:lstStyle>
            <a:lvl1pPr marL="0" indent="0" algn="l">
              <a:lnSpc>
                <a:spcPct val="100000"/>
              </a:lnSpc>
              <a:spcAft>
                <a:spcPts val="427"/>
              </a:spcAft>
              <a:buNone/>
              <a:defRPr sz="3400" i="1"/>
            </a:lvl1pPr>
            <a:lvl2pPr marL="650230" indent="0" algn="ctr">
              <a:buNone/>
              <a:defRPr sz="2800"/>
            </a:lvl2pPr>
            <a:lvl3pPr marL="1300460" indent="0" algn="ctr">
              <a:buNone/>
              <a:defRPr sz="2600"/>
            </a:lvl3pPr>
            <a:lvl4pPr marL="1950690" indent="0" algn="ctr">
              <a:buNone/>
              <a:defRPr sz="2300"/>
            </a:lvl4pPr>
            <a:lvl5pPr marL="2600919" indent="0" algn="ctr">
              <a:buNone/>
              <a:defRPr sz="2300"/>
            </a:lvl5pPr>
            <a:lvl6pPr marL="3251149" indent="0" algn="ctr">
              <a:buNone/>
              <a:defRPr sz="2300"/>
            </a:lvl6pPr>
            <a:lvl7pPr marL="3901379" indent="0" algn="ctr">
              <a:buNone/>
              <a:defRPr sz="2300"/>
            </a:lvl7pPr>
            <a:lvl8pPr marL="4551609" indent="0" algn="ctr">
              <a:buNone/>
              <a:defRPr sz="2300"/>
            </a:lvl8pPr>
            <a:lvl9pPr marL="5201839" indent="0" algn="ctr">
              <a:buNone/>
              <a:defRPr sz="2300"/>
            </a:lvl9pPr>
          </a:lstStyle>
          <a:p>
            <a:r>
              <a:rPr lang="en-US"/>
              <a:t>Click to edit Master subtitle style</a:t>
            </a:r>
          </a:p>
        </p:txBody>
      </p:sp>
      <p:sp>
        <p:nvSpPr>
          <p:cNvPr id="22" name="Text Placeholder 7"/>
          <p:cNvSpPr>
            <a:spLocks noGrp="1"/>
          </p:cNvSpPr>
          <p:nvPr>
            <p:ph type="body" sz="quarter" idx="13" hasCustomPrompt="1"/>
          </p:nvPr>
        </p:nvSpPr>
        <p:spPr>
          <a:xfrm>
            <a:off x="975361" y="2493210"/>
            <a:ext cx="8086384" cy="607343"/>
          </a:xfrm>
        </p:spPr>
        <p:txBody>
          <a:bodyPr anchor="b">
            <a:normAutofit/>
          </a:bodyPr>
          <a:lstStyle>
            <a:lvl1pPr marL="0" indent="0">
              <a:buNone/>
              <a:defRPr sz="20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5046133" y="1575019"/>
            <a:ext cx="6983307" cy="426928"/>
          </a:xfrm>
        </p:spPr>
        <p:txBody>
          <a:bodyPr>
            <a:normAutofit/>
          </a:bodyPr>
          <a:lstStyle>
            <a:lvl1pPr marL="0" indent="0" algn="r">
              <a:buNone/>
              <a:defRPr sz="20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6542065" y="8284787"/>
            <a:ext cx="5568656" cy="405899"/>
          </a:xfrm>
        </p:spPr>
        <p:txBody>
          <a:bodyPr>
            <a:noAutofit/>
          </a:bodyPr>
          <a:lstStyle>
            <a:lvl1pPr marL="0" indent="0" algn="r">
              <a:buNone/>
              <a:defRPr sz="20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6542065" y="8690687"/>
            <a:ext cx="5568656" cy="353530"/>
          </a:xfrm>
        </p:spPr>
        <p:txBody>
          <a:bodyPr>
            <a:normAutofit/>
          </a:bodyPr>
          <a:lstStyle>
            <a:lvl1pPr marL="0" indent="0" algn="r">
              <a:buNone/>
              <a:defRPr sz="14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504" y="8415244"/>
            <a:ext cx="3296161" cy="696338"/>
          </a:xfrm>
          <a:prstGeom prst="rect">
            <a:avLst/>
          </a:prstGeom>
        </p:spPr>
      </p:pic>
    </p:spTree>
    <p:extLst>
      <p:ext uri="{BB962C8B-B14F-4D97-AF65-F5344CB8AC3E}">
        <p14:creationId xmlns:p14="http://schemas.microsoft.com/office/powerpoint/2010/main" val="417191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5DD2D-FCAC-45B5-906C-6B25415BCA56}" type="datetime1">
              <a:rPr lang="en-US" smtClean="0">
                <a:solidFill>
                  <a:srgbClr val="323232">
                    <a:tint val="75000"/>
                  </a:srgbClr>
                </a:solidFill>
              </a:rPr>
              <a:pPr/>
              <a:t>7/30/2019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87395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3785842"/>
            <a:ext cx="11216640" cy="4999171"/>
          </a:xfrm>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E305-8A2A-4172-A1B3-081E1CD3F345}" type="datetime1">
              <a:rPr lang="en-US" smtClean="0">
                <a:solidFill>
                  <a:srgbClr val="323232">
                    <a:tint val="75000"/>
                  </a:srgbClr>
                </a:solidFill>
              </a:rPr>
              <a:pPr/>
              <a:t>7/30/2019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894080" y="2596444"/>
            <a:ext cx="11216640" cy="1189397"/>
          </a:xfrm>
        </p:spPr>
        <p:txBody>
          <a:bodyPr anchor="ctr">
            <a:normAutofit/>
          </a:bodyPr>
          <a:lstStyle>
            <a:lvl1pPr marL="0" indent="0">
              <a:lnSpc>
                <a:spcPct val="100000"/>
              </a:lnSpc>
              <a:spcAft>
                <a:spcPts val="284"/>
              </a:spcAft>
              <a:buNone/>
              <a:defRPr sz="40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a:t>
            </a:r>
          </a:p>
        </p:txBody>
      </p:sp>
    </p:spTree>
    <p:extLst>
      <p:ext uri="{BB962C8B-B14F-4D97-AF65-F5344CB8AC3E}">
        <p14:creationId xmlns:p14="http://schemas.microsoft.com/office/powerpoint/2010/main" val="109317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307" y="6527239"/>
            <a:ext cx="11216640" cy="2133599"/>
          </a:xfrm>
        </p:spPr>
        <p:txBody>
          <a:bodyPr/>
          <a:lstStyle>
            <a:lvl1pPr marL="0" indent="0">
              <a:buNone/>
              <a:defRPr sz="2600">
                <a:solidFill>
                  <a:schemeClr val="tx1">
                    <a:tint val="75000"/>
                  </a:schemeClr>
                </a:solidFill>
              </a:defRPr>
            </a:lvl1pPr>
            <a:lvl2pPr marL="487672" indent="0">
              <a:buNone/>
              <a:defRPr sz="2100">
                <a:solidFill>
                  <a:schemeClr val="tx1">
                    <a:tint val="75000"/>
                  </a:schemeClr>
                </a:solidFill>
              </a:defRPr>
            </a:lvl2pPr>
            <a:lvl3pPr marL="975345" indent="0">
              <a:buNone/>
              <a:defRPr sz="1900">
                <a:solidFill>
                  <a:schemeClr val="tx1">
                    <a:tint val="75000"/>
                  </a:schemeClr>
                </a:solidFill>
              </a:defRPr>
            </a:lvl3pPr>
            <a:lvl4pPr marL="1463017" indent="0">
              <a:buNone/>
              <a:defRPr sz="1700">
                <a:solidFill>
                  <a:schemeClr val="tx1">
                    <a:tint val="75000"/>
                  </a:schemeClr>
                </a:solidFill>
              </a:defRPr>
            </a:lvl4pPr>
            <a:lvl5pPr marL="1950690" indent="0">
              <a:buNone/>
              <a:defRPr sz="1700">
                <a:solidFill>
                  <a:schemeClr val="tx1">
                    <a:tint val="75000"/>
                  </a:schemeClr>
                </a:solidFill>
              </a:defRPr>
            </a:lvl5pPr>
            <a:lvl6pPr marL="2438362" indent="0">
              <a:buNone/>
              <a:defRPr sz="1700">
                <a:solidFill>
                  <a:schemeClr val="tx1">
                    <a:tint val="75000"/>
                  </a:schemeClr>
                </a:solidFill>
              </a:defRPr>
            </a:lvl6pPr>
            <a:lvl7pPr marL="2926034" indent="0">
              <a:buNone/>
              <a:defRPr sz="1700">
                <a:solidFill>
                  <a:schemeClr val="tx1">
                    <a:tint val="75000"/>
                  </a:schemeClr>
                </a:solidFill>
              </a:defRPr>
            </a:lvl7pPr>
            <a:lvl8pPr marL="3413707" indent="0">
              <a:buNone/>
              <a:defRPr sz="1700">
                <a:solidFill>
                  <a:schemeClr val="tx1">
                    <a:tint val="75000"/>
                  </a:schemeClr>
                </a:solidFill>
              </a:defRPr>
            </a:lvl8pPr>
            <a:lvl9pPr marL="3901379"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4E8BA-15BD-4930-8F3A-D315970BA411}" type="datetime1">
              <a:rPr lang="en-US" smtClean="0">
                <a:solidFill>
                  <a:srgbClr val="323232">
                    <a:tint val="75000"/>
                  </a:srgbClr>
                </a:solidFill>
              </a:rPr>
              <a:pPr/>
              <a:t>7/30/2019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7" name="Title 1"/>
          <p:cNvSpPr>
            <a:spLocks noGrp="1"/>
          </p:cNvSpPr>
          <p:nvPr>
            <p:ph type="title"/>
          </p:nvPr>
        </p:nvSpPr>
        <p:spPr>
          <a:xfrm>
            <a:off x="887307" y="2431629"/>
            <a:ext cx="11216640" cy="4057226"/>
          </a:xfrm>
        </p:spPr>
        <p:txBody>
          <a:bodyPr anchor="b">
            <a:normAutofit/>
          </a:bodyPr>
          <a:lstStyle>
            <a:lvl1pPr>
              <a:defRPr sz="6800"/>
            </a:lvl1pPr>
          </a:lstStyle>
          <a:p>
            <a:r>
              <a:rPr lang="en-US"/>
              <a:t>Click to edit Master title style</a:t>
            </a:r>
          </a:p>
        </p:txBody>
      </p:sp>
    </p:spTree>
    <p:extLst>
      <p:ext uri="{BB962C8B-B14F-4D97-AF65-F5344CB8AC3E}">
        <p14:creationId xmlns:p14="http://schemas.microsoft.com/office/powerpoint/2010/main" val="143166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080" y="2596444"/>
            <a:ext cx="5527040" cy="6188570"/>
          </a:xfrm>
        </p:spPr>
        <p:txBody>
          <a:bodyPr/>
          <a:lstStyle>
            <a:lvl1pPr>
              <a:lnSpc>
                <a:spcPct val="100000"/>
              </a:lnSpc>
              <a:spcAft>
                <a:spcPts val="0"/>
              </a:spcAft>
              <a:defRPr sz="2800"/>
            </a:lvl1pPr>
            <a:lvl2pPr>
              <a:lnSpc>
                <a:spcPct val="100000"/>
              </a:lnSpc>
              <a:spcAft>
                <a:spcPts val="0"/>
              </a:spcAft>
              <a:defRPr sz="2800"/>
            </a:lvl2pPr>
            <a:lvl3pPr>
              <a:lnSpc>
                <a:spcPct val="100000"/>
              </a:lnSpc>
              <a:spcAft>
                <a:spcPts val="0"/>
              </a:spcAft>
              <a:defRPr sz="2600"/>
            </a:lvl3pPr>
            <a:lvl4pPr>
              <a:lnSpc>
                <a:spcPct val="100000"/>
              </a:lnSpc>
              <a:spcAft>
                <a:spcPts val="0"/>
              </a:spcAft>
              <a:defRPr sz="2300"/>
            </a:lvl4pPr>
            <a:lvl5pPr>
              <a:lnSpc>
                <a:spcPct val="100000"/>
              </a:lnSpc>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0B8CE-C311-4F03-A90D-B252FC65853B}" type="datetime1">
              <a:rPr lang="en-US" smtClean="0">
                <a:solidFill>
                  <a:srgbClr val="323232">
                    <a:tint val="75000"/>
                  </a:srgbClr>
                </a:solidFill>
              </a:rPr>
              <a:pPr/>
              <a:t>7/30/2019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8" name="Straight Connector 7"/>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10" name="Title 1"/>
          <p:cNvSpPr>
            <a:spLocks noGrp="1"/>
          </p:cNvSpPr>
          <p:nvPr>
            <p:ph type="title"/>
          </p:nvPr>
        </p:nvSpPr>
        <p:spPr>
          <a:xfrm>
            <a:off x="894080" y="1007137"/>
            <a:ext cx="11216640" cy="1589308"/>
          </a:xfrm>
        </p:spPr>
        <p:txBody>
          <a:bodyPr anchor="t"/>
          <a:lstStyle>
            <a:lvl1pPr>
              <a:defRPr>
                <a:solidFill>
                  <a:schemeClr val="accent2"/>
                </a:solidFill>
              </a:defRPr>
            </a:lvl1pPr>
          </a:lstStyle>
          <a:p>
            <a:r>
              <a:rPr lang="en-US"/>
              <a:t>Click to edit Master title style</a:t>
            </a:r>
          </a:p>
        </p:txBody>
      </p:sp>
      <p:sp>
        <p:nvSpPr>
          <p:cNvPr id="12" name="Content Placeholder 2"/>
          <p:cNvSpPr>
            <a:spLocks noGrp="1"/>
          </p:cNvSpPr>
          <p:nvPr>
            <p:ph sz="half" idx="13"/>
          </p:nvPr>
        </p:nvSpPr>
        <p:spPr>
          <a:xfrm>
            <a:off x="6583680" y="2596444"/>
            <a:ext cx="5527040" cy="6188570"/>
          </a:xfrm>
        </p:spPr>
        <p:txBody>
          <a:bodyPr/>
          <a:lstStyle>
            <a:lvl1pPr>
              <a:lnSpc>
                <a:spcPct val="100000"/>
              </a:lnSpc>
              <a:spcAft>
                <a:spcPts val="0"/>
              </a:spcAft>
              <a:defRPr sz="2800"/>
            </a:lvl1pPr>
            <a:lvl2pPr>
              <a:lnSpc>
                <a:spcPct val="100000"/>
              </a:lnSpc>
              <a:spcAft>
                <a:spcPts val="0"/>
              </a:spcAft>
              <a:defRPr sz="2800"/>
            </a:lvl2pPr>
            <a:lvl3pPr>
              <a:lnSpc>
                <a:spcPct val="100000"/>
              </a:lnSpc>
              <a:spcAft>
                <a:spcPts val="0"/>
              </a:spcAft>
              <a:defRPr sz="2600"/>
            </a:lvl3pPr>
            <a:lvl4pPr>
              <a:lnSpc>
                <a:spcPct val="100000"/>
              </a:lnSpc>
              <a:spcAft>
                <a:spcPts val="0"/>
              </a:spcAft>
              <a:defRPr sz="2300"/>
            </a:lvl4pPr>
            <a:lvl5pPr>
              <a:lnSpc>
                <a:spcPct val="100000"/>
              </a:lnSpc>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6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1007137"/>
            <a:ext cx="11216640" cy="1444810"/>
          </a:xfrm>
        </p:spPr>
        <p:txBody>
          <a:bodyPr anchor="t"/>
          <a:lstStyle>
            <a:lvl1pPr>
              <a:defRPr>
                <a:solidFill>
                  <a:schemeClr val="accent2"/>
                </a:solidFill>
              </a:defRPr>
            </a:lvl1pPr>
          </a:lstStyle>
          <a:p>
            <a:r>
              <a:rPr lang="en-US"/>
              <a:t>Click to edit Master title style FDSDJDSLFKDSF</a:t>
            </a:r>
          </a:p>
        </p:txBody>
      </p:sp>
      <p:sp>
        <p:nvSpPr>
          <p:cNvPr id="5" name="Date Placeholder 4"/>
          <p:cNvSpPr>
            <a:spLocks noGrp="1"/>
          </p:cNvSpPr>
          <p:nvPr>
            <p:ph type="dt" sz="half" idx="10"/>
          </p:nvPr>
        </p:nvSpPr>
        <p:spPr/>
        <p:txBody>
          <a:bodyPr/>
          <a:lstStyle/>
          <a:p>
            <a:fld id="{1422A011-2B8C-41E3-9C6A-FA3ACB7760BE}" type="datetime1">
              <a:rPr lang="en-US" smtClean="0">
                <a:solidFill>
                  <a:srgbClr val="323232">
                    <a:tint val="75000"/>
                  </a:srgbClr>
                </a:solidFill>
              </a:rPr>
              <a:pPr/>
              <a:t>7/30/2019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9" name="Straight Connector 8"/>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Chart Placeholder 10"/>
          <p:cNvSpPr>
            <a:spLocks noGrp="1"/>
          </p:cNvSpPr>
          <p:nvPr>
            <p:ph type="chart" sz="quarter" idx="13"/>
          </p:nvPr>
        </p:nvSpPr>
        <p:spPr>
          <a:xfrm>
            <a:off x="892635" y="2451946"/>
            <a:ext cx="5518009" cy="6188570"/>
          </a:xfrm>
        </p:spPr>
        <p:txBody>
          <a:bodyPr/>
          <a:lstStyle/>
          <a:p>
            <a:endParaRPr lang="en-US"/>
          </a:p>
        </p:txBody>
      </p:sp>
      <p:sp>
        <p:nvSpPr>
          <p:cNvPr id="12" name="Chart Placeholder 10"/>
          <p:cNvSpPr>
            <a:spLocks noGrp="1"/>
          </p:cNvSpPr>
          <p:nvPr>
            <p:ph type="chart" sz="quarter" idx="14"/>
          </p:nvPr>
        </p:nvSpPr>
        <p:spPr>
          <a:xfrm>
            <a:off x="6596685" y="2451946"/>
            <a:ext cx="5518009" cy="6188570"/>
          </a:xfrm>
        </p:spPr>
        <p:txBody>
          <a:bodyPr/>
          <a:lstStyle/>
          <a:p>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Tree>
    <p:extLst>
      <p:ext uri="{BB962C8B-B14F-4D97-AF65-F5344CB8AC3E}">
        <p14:creationId xmlns:p14="http://schemas.microsoft.com/office/powerpoint/2010/main" val="94369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0" y="2612251"/>
            <a:ext cx="13004800" cy="7141348"/>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r>
              <a:rPr lang="en-US" sz="1900" b="0" kern="1200">
                <a:solidFill>
                  <a:srgbClr val="FFFFFF"/>
                </a:solidFill>
              </a:rPr>
              <a:t>`</a:t>
            </a:r>
          </a:p>
        </p:txBody>
      </p:sp>
      <p:sp>
        <p:nvSpPr>
          <p:cNvPr id="3" name="Text Placeholder 2"/>
          <p:cNvSpPr>
            <a:spLocks noGrp="1"/>
          </p:cNvSpPr>
          <p:nvPr>
            <p:ph type="body" idx="1"/>
          </p:nvPr>
        </p:nvSpPr>
        <p:spPr>
          <a:xfrm>
            <a:off x="895775" y="2612251"/>
            <a:ext cx="5501639" cy="1186236"/>
          </a:xfrm>
        </p:spPr>
        <p:txBody>
          <a:bodyPr anchor="b">
            <a:normAutofit/>
          </a:bodyPr>
          <a:lstStyle>
            <a:lvl1pPr marL="0" indent="0">
              <a:lnSpc>
                <a:spcPct val="100000"/>
              </a:lnSpc>
              <a:buNone/>
              <a:defRPr sz="2000" b="1" i="0" cap="all" baseline="0">
                <a:solidFill>
                  <a:schemeClr val="accent1"/>
                </a:solidFill>
                <a:latin typeface="Arial Black" charset="0"/>
                <a:ea typeface="Arial Black" charset="0"/>
                <a:cs typeface="Arial Black"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
        <p:nvSpPr>
          <p:cNvPr id="4" name="Content Placeholder 3"/>
          <p:cNvSpPr>
            <a:spLocks noGrp="1"/>
          </p:cNvSpPr>
          <p:nvPr>
            <p:ph sz="half" idx="2"/>
          </p:nvPr>
        </p:nvSpPr>
        <p:spPr>
          <a:xfrm>
            <a:off x="895775" y="3798487"/>
            <a:ext cx="5501639" cy="5004590"/>
          </a:xfrm>
        </p:spPr>
        <p:txBody>
          <a:bodyPr/>
          <a:lstStyle>
            <a:lvl1pPr>
              <a:lnSpc>
                <a:spcPct val="100000"/>
              </a:lnSpc>
              <a:defRPr sz="2800"/>
            </a:lvl1pPr>
            <a:lvl2pPr>
              <a:lnSpc>
                <a:spcPct val="100000"/>
              </a:lnSpc>
              <a:defRPr sz="2800"/>
            </a:lvl2pPr>
            <a:lvl3pPr>
              <a:lnSpc>
                <a:spcPct val="100000"/>
              </a:lnSpc>
              <a:defRPr sz="2600"/>
            </a:lvl3pPr>
            <a:lvl4pPr>
              <a:lnSpc>
                <a:spcPct val="100000"/>
              </a:lnSpc>
              <a:defRPr sz="23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1" y="2612251"/>
            <a:ext cx="5528734" cy="1186236"/>
          </a:xfrm>
        </p:spPr>
        <p:txBody>
          <a:bodyPr anchor="b">
            <a:normAutofit/>
          </a:bodyPr>
          <a:lstStyle>
            <a:lvl1pPr marL="0" indent="0">
              <a:lnSpc>
                <a:spcPct val="100000"/>
              </a:lnSpc>
              <a:buNone/>
              <a:defRPr sz="2000" b="1" i="0" cap="all" baseline="0">
                <a:solidFill>
                  <a:schemeClr val="accent1"/>
                </a:solidFill>
                <a:latin typeface="Arial Black" charset="0"/>
                <a:ea typeface="Arial Black" charset="0"/>
                <a:cs typeface="Arial Black"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583681" y="3798487"/>
            <a:ext cx="5528734" cy="5004590"/>
          </a:xfrm>
        </p:spPr>
        <p:txBody>
          <a:bodyPr/>
          <a:lstStyle>
            <a:lvl1pPr>
              <a:lnSpc>
                <a:spcPct val="100000"/>
              </a:lnSpc>
              <a:defRPr sz="2800"/>
            </a:lvl1pPr>
            <a:lvl2pPr>
              <a:lnSpc>
                <a:spcPct val="100000"/>
              </a:lnSpc>
              <a:defRPr sz="2800"/>
            </a:lvl2pPr>
            <a:lvl3pPr>
              <a:lnSpc>
                <a:spcPct val="100000"/>
              </a:lnSpc>
              <a:defRPr sz="2600"/>
            </a:lvl3pPr>
            <a:lvl4pPr>
              <a:lnSpc>
                <a:spcPct val="100000"/>
              </a:lnSpc>
              <a:defRPr sz="23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B04A3-0BAE-4361-A994-D8B6C8E64BA0}" type="datetime1">
              <a:rPr lang="en-US" smtClean="0">
                <a:solidFill>
                  <a:srgbClr val="323232">
                    <a:tint val="75000"/>
                  </a:srgbClr>
                </a:solidFill>
              </a:rPr>
              <a:pPr/>
              <a:t>7/30/2019</a:t>
            </a:fld>
            <a:endParaRPr lang="en-US">
              <a:solidFill>
                <a:srgbClr val="323232">
                  <a:tint val="75000"/>
                </a:srgbClr>
              </a:solidFill>
            </a:endParaRPr>
          </a:p>
        </p:txBody>
      </p:sp>
      <p:sp>
        <p:nvSpPr>
          <p:cNvPr id="8" name="Footer Placeholder 7"/>
          <p:cNvSpPr>
            <a:spLocks noGrp="1"/>
          </p:cNvSpPr>
          <p:nvPr>
            <p:ph type="ftr" sz="quarter" idx="11"/>
          </p:nvPr>
        </p:nvSpPr>
        <p:spPr/>
        <p:txBody>
          <a:bodyPr/>
          <a:lstStyle/>
          <a:p>
            <a:endParaRPr lang="en-US">
              <a:solidFill>
                <a:srgbClr val="323232">
                  <a:tint val="75000"/>
                </a:srgbClr>
              </a:solidFill>
            </a:endParaRPr>
          </a:p>
        </p:txBody>
      </p:sp>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10" name="Straight Connector 9"/>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95774" y="1007137"/>
            <a:ext cx="11216640" cy="1605114"/>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4104453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A4FC59-87BB-4E1B-A92D-6DBD48B3409D}" type="datetime1">
              <a:rPr lang="en-US" smtClean="0">
                <a:solidFill>
                  <a:srgbClr val="323232">
                    <a:tint val="75000"/>
                  </a:srgbClr>
                </a:solidFill>
              </a:rPr>
              <a:pPr/>
              <a:t>7/30/2019</a:t>
            </a:fld>
            <a:endParaRPr lang="en-US">
              <a:solidFill>
                <a:srgbClr val="323232">
                  <a:tint val="75000"/>
                </a:srgbClr>
              </a:solidFill>
            </a:endParaRPr>
          </a:p>
        </p:txBody>
      </p:sp>
      <p:sp>
        <p:nvSpPr>
          <p:cNvPr id="4" name="Footer Placeholder 3"/>
          <p:cNvSpPr>
            <a:spLocks noGrp="1"/>
          </p:cNvSpPr>
          <p:nvPr>
            <p:ph type="ftr" sz="quarter" idx="11"/>
          </p:nvPr>
        </p:nvSpPr>
        <p:spPr/>
        <p:txBody>
          <a:bodyPr/>
          <a:lstStyle/>
          <a:p>
            <a:endParaRPr lang="en-US">
              <a:solidFill>
                <a:srgbClr val="323232">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6" name="Straight Connector 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8" name="Title 1"/>
          <p:cNvSpPr>
            <a:spLocks noGrp="1"/>
          </p:cNvSpPr>
          <p:nvPr>
            <p:ph type="title"/>
          </p:nvPr>
        </p:nvSpPr>
        <p:spPr>
          <a:xfrm>
            <a:off x="894080" y="1007137"/>
            <a:ext cx="11216640" cy="1589308"/>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45111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stimonial Dark">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894080" y="811500"/>
            <a:ext cx="11216640" cy="7927726"/>
          </a:xfrm>
          <a:prstGeom prst="rect">
            <a:avLst/>
          </a:prstGeom>
          <a:solidFill>
            <a:schemeClr val="bg1">
              <a:alpha val="0"/>
            </a:schemeClr>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defTabSz="1300460" hangingPunct="1"/>
            <a:endParaRPr lang="en-US" sz="2600" b="0" kern="1200">
              <a:solidFill>
                <a:srgbClr val="FFFFFF"/>
              </a:solidFill>
            </a:endParaRPr>
          </a:p>
        </p:txBody>
      </p:sp>
      <p:sp>
        <p:nvSpPr>
          <p:cNvPr id="2" name="Title 1"/>
          <p:cNvSpPr>
            <a:spLocks noGrp="1"/>
          </p:cNvSpPr>
          <p:nvPr>
            <p:ph type="title" hasCustomPrompt="1"/>
          </p:nvPr>
        </p:nvSpPr>
        <p:spPr>
          <a:xfrm>
            <a:off x="2470912" y="1395199"/>
            <a:ext cx="8062976" cy="1593035"/>
          </a:xfrm>
        </p:spPr>
        <p:txBody>
          <a:bodyPr lIns="0" anchor="t">
            <a:noAutofit/>
          </a:bodyPr>
          <a:lstStyle>
            <a:lvl1pPr>
              <a:defRPr sz="256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F7ED485B-57D1-4961-B34C-18384F8E9917}" type="datetime1">
              <a:rPr lang="en-US" smtClean="0">
                <a:solidFill>
                  <a:srgbClr val="FFFFFF">
                    <a:tint val="75000"/>
                  </a:srgbClr>
                </a:solidFill>
              </a:rPr>
              <a:pPr/>
              <a:t>7/30/2019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FFFFFF">
                    <a:tint val="75000"/>
                  </a:srgbClr>
                </a:solidFill>
              </a:rPr>
              <a:pPr/>
              <a:t>‹#›</a:t>
            </a:fld>
            <a:endParaRPr lang="en-US">
              <a:solidFill>
                <a:srgbClr val="FFFFFF">
                  <a:tint val="75000"/>
                </a:srgbClr>
              </a:solidFill>
            </a:endParaRPr>
          </a:p>
        </p:txBody>
      </p:sp>
      <p:sp>
        <p:nvSpPr>
          <p:cNvPr id="7" name="Text Placeholder 6"/>
          <p:cNvSpPr>
            <a:spLocks noGrp="1"/>
          </p:cNvSpPr>
          <p:nvPr>
            <p:ph type="body" sz="quarter" idx="13" hasCustomPrompt="1"/>
          </p:nvPr>
        </p:nvSpPr>
        <p:spPr>
          <a:xfrm>
            <a:off x="2470912" y="3173570"/>
            <a:ext cx="8062976" cy="2527735"/>
          </a:xfrm>
        </p:spPr>
        <p:txBody>
          <a:bodyPr/>
          <a:lstStyle>
            <a:lvl1pPr marL="0" indent="0">
              <a:buNone/>
              <a:defRPr i="1"/>
            </a:lvl1pPr>
          </a:lstStyle>
          <a:p>
            <a:pPr lvl="0"/>
            <a:r>
              <a:rPr lang="en-US"/>
              <a:t>Click to edit Master testimonial styles</a:t>
            </a:r>
          </a:p>
        </p:txBody>
      </p:sp>
      <p:sp>
        <p:nvSpPr>
          <p:cNvPr id="12" name="Text Placeholder 6"/>
          <p:cNvSpPr>
            <a:spLocks noGrp="1"/>
          </p:cNvSpPr>
          <p:nvPr>
            <p:ph type="body" sz="quarter" idx="14" hasCustomPrompt="1"/>
          </p:nvPr>
        </p:nvSpPr>
        <p:spPr>
          <a:xfrm>
            <a:off x="2470912" y="5792340"/>
            <a:ext cx="8062976" cy="460063"/>
          </a:xfrm>
        </p:spPr>
        <p:txBody>
          <a:bodyPr anchor="ctr">
            <a:normAutofit/>
          </a:bodyPr>
          <a:lstStyle>
            <a:lvl1pPr marL="0" indent="0">
              <a:buNone/>
              <a:defRPr sz="2300" b="1" i="0">
                <a:solidFill>
                  <a:schemeClr val="tx1"/>
                </a:solidFill>
                <a:latin typeface="Arial Black" charset="0"/>
                <a:ea typeface="Arial Black" charset="0"/>
                <a:cs typeface="Arial Black" charset="0"/>
              </a:defRPr>
            </a:lvl1pPr>
          </a:lstStyle>
          <a:p>
            <a:pPr lvl="0"/>
            <a:r>
              <a:rPr lang="en-US"/>
              <a:t>Click to edit Master name styles</a:t>
            </a:r>
          </a:p>
        </p:txBody>
      </p:sp>
      <p:sp>
        <p:nvSpPr>
          <p:cNvPr id="13" name="Text Placeholder 6"/>
          <p:cNvSpPr>
            <a:spLocks noGrp="1"/>
          </p:cNvSpPr>
          <p:nvPr>
            <p:ph type="body" sz="quarter" idx="15" hasCustomPrompt="1"/>
          </p:nvPr>
        </p:nvSpPr>
        <p:spPr>
          <a:xfrm>
            <a:off x="2470912" y="6257695"/>
            <a:ext cx="8062976" cy="387758"/>
          </a:xfrm>
        </p:spPr>
        <p:txBody>
          <a:bodyPr anchor="ctr">
            <a:normAutofit/>
          </a:bodyPr>
          <a:lstStyle>
            <a:lvl1pPr marL="0" indent="0">
              <a:buNone/>
              <a:defRPr sz="23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69293703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stimonial Light">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894080" y="811500"/>
            <a:ext cx="11216640" cy="7927726"/>
          </a:xfrm>
          <a:prstGeom prst="rect">
            <a:avLst/>
          </a:prstGeom>
          <a:solidFill>
            <a:schemeClr val="bg1">
              <a:alpha val="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defTabSz="1300460" hangingPunct="1"/>
            <a:endParaRPr lang="en-US" sz="2600" b="0" kern="1200">
              <a:solidFill>
                <a:srgbClr val="FFFFFF"/>
              </a:solidFill>
            </a:endParaRPr>
          </a:p>
        </p:txBody>
      </p:sp>
      <p:sp>
        <p:nvSpPr>
          <p:cNvPr id="2" name="Title 1"/>
          <p:cNvSpPr>
            <a:spLocks noGrp="1"/>
          </p:cNvSpPr>
          <p:nvPr>
            <p:ph type="title" hasCustomPrompt="1"/>
          </p:nvPr>
        </p:nvSpPr>
        <p:spPr>
          <a:xfrm>
            <a:off x="2470912" y="1395199"/>
            <a:ext cx="8062976" cy="1593035"/>
          </a:xfrm>
        </p:spPr>
        <p:txBody>
          <a:bodyPr lIns="0" anchor="t">
            <a:noAutofit/>
          </a:bodyPr>
          <a:lstStyle>
            <a:lvl1pPr>
              <a:defRPr sz="256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9AD0DE32-2EFB-4018-A12F-D4BF5A6E88B0}" type="datetime1">
              <a:rPr lang="en-US" smtClean="0">
                <a:solidFill>
                  <a:srgbClr val="323232">
                    <a:tint val="75000"/>
                  </a:srgbClr>
                </a:solidFill>
              </a:rPr>
              <a:pPr/>
              <a:t>7/30/2019</a:t>
            </a:fld>
            <a:endParaRPr lang="en-US">
              <a:solidFill>
                <a:srgbClr val="323232">
                  <a:tint val="75000"/>
                </a:srgbClr>
              </a:solidFill>
            </a:endParaRPr>
          </a:p>
        </p:txBody>
      </p:sp>
      <p:sp>
        <p:nvSpPr>
          <p:cNvPr id="4" name="Footer Placeholder 3"/>
          <p:cNvSpPr>
            <a:spLocks noGrp="1"/>
          </p:cNvSpPr>
          <p:nvPr>
            <p:ph type="ftr" sz="quarter" idx="11"/>
          </p:nvPr>
        </p:nvSpPr>
        <p:spPr/>
        <p:txBody>
          <a:bodyPr/>
          <a:lstStyle/>
          <a:p>
            <a:endParaRPr lang="en-US">
              <a:solidFill>
                <a:srgbClr val="323232">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7" name="Text Placeholder 6"/>
          <p:cNvSpPr>
            <a:spLocks noGrp="1"/>
          </p:cNvSpPr>
          <p:nvPr>
            <p:ph type="body" sz="quarter" idx="13" hasCustomPrompt="1"/>
          </p:nvPr>
        </p:nvSpPr>
        <p:spPr>
          <a:xfrm>
            <a:off x="2470912" y="3173570"/>
            <a:ext cx="8062976" cy="2527735"/>
          </a:xfrm>
        </p:spPr>
        <p:txBody>
          <a:bodyPr/>
          <a:lstStyle>
            <a:lvl1pPr marL="0" indent="0">
              <a:buNone/>
              <a:defRPr i="1">
                <a:solidFill>
                  <a:schemeClr val="tx1"/>
                </a:solidFill>
              </a:defRPr>
            </a:lvl1pPr>
          </a:lstStyle>
          <a:p>
            <a:pPr lvl="0"/>
            <a:r>
              <a:rPr lang="en-US"/>
              <a:t>Click to edit Master testimonial styles</a:t>
            </a:r>
          </a:p>
        </p:txBody>
      </p:sp>
      <p:sp>
        <p:nvSpPr>
          <p:cNvPr id="13" name="Text Placeholder 6"/>
          <p:cNvSpPr>
            <a:spLocks noGrp="1"/>
          </p:cNvSpPr>
          <p:nvPr>
            <p:ph type="body" sz="quarter" idx="14" hasCustomPrompt="1"/>
          </p:nvPr>
        </p:nvSpPr>
        <p:spPr>
          <a:xfrm>
            <a:off x="2470912" y="5792340"/>
            <a:ext cx="8062976" cy="460063"/>
          </a:xfrm>
        </p:spPr>
        <p:txBody>
          <a:bodyPr anchor="ctr">
            <a:normAutofit/>
          </a:bodyPr>
          <a:lstStyle>
            <a:lvl1pPr marL="0" indent="0">
              <a:buNone/>
              <a:defRPr sz="2300" b="1" i="0">
                <a:solidFill>
                  <a:schemeClr val="accent2"/>
                </a:solidFill>
                <a:latin typeface="Arial Black" charset="0"/>
                <a:ea typeface="Arial Black" charset="0"/>
                <a:cs typeface="Arial Black" charset="0"/>
              </a:defRPr>
            </a:lvl1pPr>
          </a:lstStyle>
          <a:p>
            <a:pPr lvl="0"/>
            <a:r>
              <a:rPr lang="en-US"/>
              <a:t>Click to edit Master name styles</a:t>
            </a:r>
          </a:p>
        </p:txBody>
      </p:sp>
      <p:sp>
        <p:nvSpPr>
          <p:cNvPr id="14" name="Text Placeholder 6"/>
          <p:cNvSpPr>
            <a:spLocks noGrp="1"/>
          </p:cNvSpPr>
          <p:nvPr>
            <p:ph type="body" sz="quarter" idx="15" hasCustomPrompt="1"/>
          </p:nvPr>
        </p:nvSpPr>
        <p:spPr>
          <a:xfrm>
            <a:off x="2470912" y="6257695"/>
            <a:ext cx="8062976" cy="387758"/>
          </a:xfrm>
        </p:spPr>
        <p:txBody>
          <a:bodyPr anchor="ctr">
            <a:normAutofit/>
          </a:bodyPr>
          <a:lstStyle>
            <a:lvl1pPr marL="0" indent="0">
              <a:buNone/>
              <a:defRPr sz="23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334786652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FA25C-BE01-4961-87AE-94B3191A7E41}" type="datetime1">
              <a:rPr lang="en-US" smtClean="0">
                <a:solidFill>
                  <a:srgbClr val="323232">
                    <a:tint val="75000"/>
                  </a:srgbClr>
                </a:solidFill>
              </a:rPr>
              <a:pPr/>
              <a:t>7/30/2019</a:t>
            </a:fld>
            <a:endParaRPr lang="en-US">
              <a:solidFill>
                <a:srgbClr val="323232">
                  <a:tint val="75000"/>
                </a:srgbClr>
              </a:solidFill>
            </a:endParaRPr>
          </a:p>
        </p:txBody>
      </p:sp>
      <p:sp>
        <p:nvSpPr>
          <p:cNvPr id="3" name="Footer Placeholder 2"/>
          <p:cNvSpPr>
            <a:spLocks noGrp="1"/>
          </p:cNvSpPr>
          <p:nvPr>
            <p:ph type="ftr" sz="quarter" idx="11"/>
          </p:nvPr>
        </p:nvSpPr>
        <p:spPr/>
        <p:txBody>
          <a:bodyPr/>
          <a:lstStyle/>
          <a:p>
            <a:endParaRPr lang="en-US">
              <a:solidFill>
                <a:srgbClr val="323232">
                  <a:tint val="75000"/>
                </a:srgbClr>
              </a:solidFill>
            </a:endParaRPr>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Tree>
    <p:extLst>
      <p:ext uri="{BB962C8B-B14F-4D97-AF65-F5344CB8AC3E}">
        <p14:creationId xmlns:p14="http://schemas.microsoft.com/office/powerpoint/2010/main" val="300506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734" y="1404340"/>
            <a:ext cx="6583680" cy="6931378"/>
          </a:xfrm>
        </p:spPr>
        <p:txBody>
          <a:bodyPr/>
          <a:lstStyle>
            <a:lvl1pPr>
              <a:defRPr sz="2800"/>
            </a:lvl1pPr>
            <a:lvl2pPr>
              <a:defRPr sz="2800"/>
            </a:lvl2pPr>
            <a:lvl3pPr>
              <a:defRPr sz="2600"/>
            </a:lvl3pPr>
            <a:lvl4pPr>
              <a:defRPr sz="2300"/>
            </a:lvl4pPr>
            <a:lvl5pPr>
              <a:defRPr sz="20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2A3B7D-7366-464F-853B-66794AB21EA9}" type="datetime1">
              <a:rPr lang="en-US" smtClean="0">
                <a:solidFill>
                  <a:srgbClr val="323232">
                    <a:tint val="75000"/>
                  </a:srgbClr>
                </a:solidFill>
              </a:rPr>
              <a:pPr/>
              <a:t>7/30/2019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12" name="Text Placeholder 3"/>
          <p:cNvSpPr>
            <a:spLocks noGrp="1"/>
          </p:cNvSpPr>
          <p:nvPr>
            <p:ph type="body" sz="half" idx="13"/>
          </p:nvPr>
        </p:nvSpPr>
        <p:spPr>
          <a:xfrm>
            <a:off x="895774" y="3271419"/>
            <a:ext cx="4194386" cy="5064299"/>
          </a:xfrm>
        </p:spPr>
        <p:txBody>
          <a:bodyPr/>
          <a:lstStyle>
            <a:lvl1pPr marL="0" indent="0">
              <a:lnSpc>
                <a:spcPct val="100000"/>
              </a:lnSpc>
              <a:spcAft>
                <a:spcPts val="427"/>
              </a:spcAft>
              <a:buNone/>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3" name="Title 1"/>
          <p:cNvSpPr>
            <a:spLocks noGrp="1"/>
          </p:cNvSpPr>
          <p:nvPr>
            <p:ph type="title"/>
          </p:nvPr>
        </p:nvSpPr>
        <p:spPr>
          <a:xfrm>
            <a:off x="895774" y="995578"/>
            <a:ext cx="4194386" cy="2275840"/>
          </a:xfrm>
        </p:spPr>
        <p:txBody>
          <a:bodyPr anchor="b"/>
          <a:lstStyle>
            <a:lvl1pPr>
              <a:defRPr sz="4600">
                <a:solidFill>
                  <a:schemeClr val="accent2"/>
                </a:solidFill>
              </a:defRPr>
            </a:lvl1pPr>
          </a:lstStyle>
          <a:p>
            <a:r>
              <a:rPr lang="en-US"/>
              <a:t>Click to edit Master title style</a:t>
            </a:r>
          </a:p>
        </p:txBody>
      </p:sp>
      <p:cxnSp>
        <p:nvCxnSpPr>
          <p:cNvPr id="9" name="Straight Connector 8"/>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52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 y="0"/>
            <a:ext cx="5604043" cy="97536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endParaRPr lang="en-US" sz="1900" b="0" kern="1200">
              <a:solidFill>
                <a:srgbClr val="FFFFFF"/>
              </a:solidFill>
            </a:endParaRPr>
          </a:p>
        </p:txBody>
      </p:sp>
      <p:sp>
        <p:nvSpPr>
          <p:cNvPr id="5" name="Date Placeholder 4"/>
          <p:cNvSpPr>
            <a:spLocks noGrp="1"/>
          </p:cNvSpPr>
          <p:nvPr>
            <p:ph type="dt" sz="half" idx="10"/>
          </p:nvPr>
        </p:nvSpPr>
        <p:spPr/>
        <p:txBody>
          <a:bodyPr/>
          <a:lstStyle/>
          <a:p>
            <a:fld id="{5006302D-C30D-425B-A6F6-80D9581A5A70}" type="datetime1">
              <a:rPr lang="en-US" smtClean="0">
                <a:solidFill>
                  <a:srgbClr val="323232">
                    <a:tint val="75000"/>
                  </a:srgbClr>
                </a:solidFill>
              </a:rPr>
              <a:pPr/>
              <a:t>7/30/2019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17" name="Text Placeholder 3"/>
          <p:cNvSpPr>
            <a:spLocks noGrp="1"/>
          </p:cNvSpPr>
          <p:nvPr>
            <p:ph type="body" sz="half" idx="13"/>
          </p:nvPr>
        </p:nvSpPr>
        <p:spPr>
          <a:xfrm>
            <a:off x="895774" y="2926080"/>
            <a:ext cx="4194386" cy="5420925"/>
          </a:xfrm>
        </p:spPr>
        <p:txBody>
          <a:bodyPr/>
          <a:lstStyle>
            <a:lvl1pPr marL="0" indent="0">
              <a:lnSpc>
                <a:spcPct val="100000"/>
              </a:lnSpc>
              <a:spcAft>
                <a:spcPts val="427"/>
              </a:spcAft>
              <a:buNone/>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8" name="Title 1"/>
          <p:cNvSpPr>
            <a:spLocks noGrp="1"/>
          </p:cNvSpPr>
          <p:nvPr>
            <p:ph type="title"/>
          </p:nvPr>
        </p:nvSpPr>
        <p:spPr>
          <a:xfrm>
            <a:off x="895774" y="650240"/>
            <a:ext cx="4194386" cy="2275840"/>
          </a:xfrm>
        </p:spPr>
        <p:txBody>
          <a:bodyPr anchor="b"/>
          <a:lstStyle>
            <a:lvl1pPr>
              <a:defRPr sz="46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6404866" y="1404340"/>
            <a:ext cx="5707548" cy="6931378"/>
          </a:xfrm>
        </p:spPr>
        <p:txBody>
          <a:bodyPr anchor="t"/>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a:t>Drag picture to placeholder or click icon to add</a:t>
            </a:r>
          </a:p>
        </p:txBody>
      </p:sp>
    </p:spTree>
    <p:extLst>
      <p:ext uri="{BB962C8B-B14F-4D97-AF65-F5344CB8AC3E}">
        <p14:creationId xmlns:p14="http://schemas.microsoft.com/office/powerpoint/2010/main" val="1047528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and Subtitle">
    <p:spTree>
      <p:nvGrpSpPr>
        <p:cNvPr id="1" name=""/>
        <p:cNvGrpSpPr/>
        <p:nvPr/>
      </p:nvGrpSpPr>
      <p:grpSpPr>
        <a:xfrm>
          <a:off x="0" y="0"/>
          <a:ext cx="0" cy="0"/>
          <a:chOff x="0" y="0"/>
          <a:chExt cx="0" cy="0"/>
        </a:xfrm>
      </p:grpSpPr>
      <p:sp>
        <p:nvSpPr>
          <p:cNvPr id="8" name="Rectangle 7"/>
          <p:cNvSpPr/>
          <p:nvPr userDrawn="1"/>
        </p:nvSpPr>
        <p:spPr>
          <a:xfrm>
            <a:off x="1" y="0"/>
            <a:ext cx="5604043" cy="97536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endParaRPr lang="en-US" sz="1900" b="0" kern="1200">
              <a:solidFill>
                <a:srgbClr val="FFFFFF"/>
              </a:solidFill>
            </a:endParaRPr>
          </a:p>
        </p:txBody>
      </p:sp>
      <p:sp>
        <p:nvSpPr>
          <p:cNvPr id="5" name="Date Placeholder 4"/>
          <p:cNvSpPr>
            <a:spLocks noGrp="1"/>
          </p:cNvSpPr>
          <p:nvPr>
            <p:ph type="dt" sz="half" idx="10"/>
          </p:nvPr>
        </p:nvSpPr>
        <p:spPr/>
        <p:txBody>
          <a:bodyPr/>
          <a:lstStyle/>
          <a:p>
            <a:fld id="{EF221236-DBC3-4516-82C1-70D4473FDDAD}" type="datetime1">
              <a:rPr lang="en-US" smtClean="0">
                <a:solidFill>
                  <a:srgbClr val="323232">
                    <a:tint val="75000"/>
                  </a:srgbClr>
                </a:solidFill>
              </a:rPr>
              <a:pPr/>
              <a:t>7/30/2019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26" t="21333" r="9573" b="38896"/>
          <a:stretch/>
        </p:blipFill>
        <p:spPr>
          <a:xfrm>
            <a:off x="838810" y="8811024"/>
            <a:ext cx="993805" cy="669476"/>
          </a:xfrm>
          <a:prstGeom prst="rect">
            <a:avLst/>
          </a:prstGeom>
        </p:spPr>
      </p:pic>
      <p:sp>
        <p:nvSpPr>
          <p:cNvPr id="17" name="Text Placeholder 3"/>
          <p:cNvSpPr>
            <a:spLocks noGrp="1"/>
          </p:cNvSpPr>
          <p:nvPr>
            <p:ph type="body" sz="half" idx="13"/>
          </p:nvPr>
        </p:nvSpPr>
        <p:spPr>
          <a:xfrm>
            <a:off x="895774" y="3901440"/>
            <a:ext cx="4194386" cy="4445565"/>
          </a:xfrm>
        </p:spPr>
        <p:txBody>
          <a:bodyPr/>
          <a:lstStyle>
            <a:lvl1pPr marL="406394" indent="-406394">
              <a:lnSpc>
                <a:spcPct val="100000"/>
              </a:lnSpc>
              <a:spcAft>
                <a:spcPts val="427"/>
              </a:spcAft>
              <a:buFont typeface="Arial" charset="0"/>
              <a:buChar char="•"/>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8" name="Title 1"/>
          <p:cNvSpPr>
            <a:spLocks noGrp="1"/>
          </p:cNvSpPr>
          <p:nvPr>
            <p:ph type="title"/>
          </p:nvPr>
        </p:nvSpPr>
        <p:spPr>
          <a:xfrm>
            <a:off x="895774" y="650240"/>
            <a:ext cx="4194386" cy="2275840"/>
          </a:xfrm>
        </p:spPr>
        <p:txBody>
          <a:bodyPr anchor="b"/>
          <a:lstStyle>
            <a:lvl1pPr>
              <a:defRPr sz="46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6404866" y="1404340"/>
            <a:ext cx="5707548" cy="6931378"/>
          </a:xfrm>
        </p:spPr>
        <p:txBody>
          <a:bodyPr anchor="t"/>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a:t>Drag picture to placeholder or click icon to add</a:t>
            </a:r>
          </a:p>
        </p:txBody>
      </p:sp>
      <p:sp>
        <p:nvSpPr>
          <p:cNvPr id="11" name="Text Placeholder 2"/>
          <p:cNvSpPr>
            <a:spLocks noGrp="1"/>
          </p:cNvSpPr>
          <p:nvPr>
            <p:ph type="body" idx="1"/>
          </p:nvPr>
        </p:nvSpPr>
        <p:spPr>
          <a:xfrm>
            <a:off x="895776" y="2926080"/>
            <a:ext cx="4194385" cy="865812"/>
          </a:xfrm>
        </p:spPr>
        <p:txBody>
          <a:bodyPr anchor="b">
            <a:noAutofit/>
          </a:bodyPr>
          <a:lstStyle>
            <a:lvl1pPr marL="0" indent="0">
              <a:lnSpc>
                <a:spcPct val="100000"/>
              </a:lnSpc>
              <a:spcAft>
                <a:spcPts val="284"/>
              </a:spcAft>
              <a:buNone/>
              <a:defRPr sz="26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Tree>
    <p:extLst>
      <p:ext uri="{BB962C8B-B14F-4D97-AF65-F5344CB8AC3E}">
        <p14:creationId xmlns:p14="http://schemas.microsoft.com/office/powerpoint/2010/main" val="148810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130046" tIns="65023" rIns="130046" bIns="65023"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30046" tIns="65023" rIns="130046" bIns="650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4"/>
            <a:ext cx="2926080" cy="519289"/>
          </a:xfrm>
          <a:prstGeom prst="rect">
            <a:avLst/>
          </a:prstGeom>
        </p:spPr>
        <p:txBody>
          <a:bodyPr vert="horz" lIns="130046" tIns="65023" rIns="130046" bIns="65023" rtlCol="0" anchor="ctr"/>
          <a:lstStyle>
            <a:lvl1pPr algn="l">
              <a:defRPr sz="1300">
                <a:solidFill>
                  <a:schemeClr val="tx1">
                    <a:tint val="75000"/>
                  </a:schemeClr>
                </a:solidFill>
              </a:defRPr>
            </a:lvl1pPr>
          </a:lstStyle>
          <a:p>
            <a:pPr defTabSz="1300460" hangingPunct="1"/>
            <a:fld id="{898869DA-722F-4276-98F7-A1582E359AB7}" type="datetime1">
              <a:rPr lang="en-US" b="0" kern="1200" smtClean="0">
                <a:solidFill>
                  <a:srgbClr val="323232">
                    <a:tint val="75000"/>
                  </a:srgbClr>
                </a:solidFill>
                <a:latin typeface="Georgia" panose="02040502050405020303"/>
                <a:ea typeface="+mn-ea"/>
                <a:cs typeface="+mn-cs"/>
              </a:rPr>
              <a:pPr defTabSz="1300460" hangingPunct="1"/>
              <a:t>7/30/2019</a:t>
            </a:fld>
            <a:endParaRPr lang="en-US" b="0" kern="1200">
              <a:solidFill>
                <a:srgbClr val="323232">
                  <a:tint val="75000"/>
                </a:srgbClr>
              </a:solidFill>
              <a:latin typeface="Georgia" panose="02040502050405020303"/>
              <a:ea typeface="+mn-ea"/>
              <a:cs typeface="+mn-cs"/>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130046" tIns="65023" rIns="130046" bIns="65023" rtlCol="0" anchor="ctr"/>
          <a:lstStyle>
            <a:lvl1pPr algn="ctr">
              <a:defRPr sz="1300">
                <a:solidFill>
                  <a:schemeClr val="tx1">
                    <a:tint val="75000"/>
                  </a:schemeClr>
                </a:solidFill>
              </a:defRPr>
            </a:lvl1pPr>
          </a:lstStyle>
          <a:p>
            <a:pPr defTabSz="1300460" hangingPunct="1"/>
            <a:endParaRPr lang="en-US" b="0" kern="1200">
              <a:solidFill>
                <a:srgbClr val="323232">
                  <a:tint val="75000"/>
                </a:srgbClr>
              </a:solidFill>
              <a:latin typeface="Georgia" panose="02040502050405020303"/>
              <a:ea typeface="+mn-ea"/>
              <a:cs typeface="+mn-cs"/>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130046" tIns="65023" rIns="130046" bIns="65023" rtlCol="0" anchor="ctr"/>
          <a:lstStyle>
            <a:lvl1pPr algn="r">
              <a:defRPr sz="1300">
                <a:solidFill>
                  <a:schemeClr val="tx1">
                    <a:tint val="75000"/>
                  </a:schemeClr>
                </a:solidFill>
              </a:defRPr>
            </a:lvl1pPr>
          </a:lstStyle>
          <a:p>
            <a:pPr defTabSz="1300460" hangingPunct="1"/>
            <a:fld id="{11226B5B-2E80-3F4B-AB33-B0C163CCE2B1}" type="slidenum">
              <a:rPr lang="en-US" b="0" kern="1200" smtClean="0">
                <a:solidFill>
                  <a:srgbClr val="323232">
                    <a:tint val="75000"/>
                  </a:srgbClr>
                </a:solidFill>
                <a:latin typeface="Georgia" panose="02040502050405020303"/>
                <a:ea typeface="+mn-ea"/>
                <a:cs typeface="+mn-cs"/>
              </a:rPr>
              <a:pPr defTabSz="1300460" hangingPunct="1"/>
              <a:t>‹#›</a:t>
            </a:fld>
            <a:endParaRPr lang="en-US" b="0" kern="1200">
              <a:solidFill>
                <a:srgbClr val="323232">
                  <a:tint val="75000"/>
                </a:srgbClr>
              </a:solidFill>
              <a:latin typeface="Georgia" panose="02040502050405020303"/>
              <a:ea typeface="+mn-ea"/>
              <a:cs typeface="+mn-cs"/>
            </a:endParaRPr>
          </a:p>
        </p:txBody>
      </p:sp>
    </p:spTree>
    <p:extLst>
      <p:ext uri="{BB962C8B-B14F-4D97-AF65-F5344CB8AC3E}">
        <p14:creationId xmlns:p14="http://schemas.microsoft.com/office/powerpoint/2010/main" val="23977588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975345"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a:buChar char="•"/>
        <a:defRPr sz="3000"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a:buChar char="•"/>
        <a:defRPr sz="260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a:buChar char="•"/>
        <a:defRPr sz="2100"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9pPr>
    </p:bodyStyle>
    <p:otherStyle>
      <a:defPPr>
        <a:defRPr lang="en-US"/>
      </a:defPPr>
      <a:lvl1pPr marL="0" algn="l" defTabSz="975345" rtl="0" eaLnBrk="1" latinLnBrk="0" hangingPunct="1">
        <a:defRPr sz="1900" kern="1200">
          <a:solidFill>
            <a:schemeClr val="tx1"/>
          </a:solidFill>
          <a:latin typeface="+mn-lt"/>
          <a:ea typeface="+mn-ea"/>
          <a:cs typeface="+mn-cs"/>
        </a:defRPr>
      </a:lvl1pPr>
      <a:lvl2pPr marL="487672" algn="l" defTabSz="975345" rtl="0" eaLnBrk="1" latinLnBrk="0" hangingPunct="1">
        <a:defRPr sz="1900" kern="1200">
          <a:solidFill>
            <a:schemeClr val="tx1"/>
          </a:solidFill>
          <a:latin typeface="+mn-lt"/>
          <a:ea typeface="+mn-ea"/>
          <a:cs typeface="+mn-cs"/>
        </a:defRPr>
      </a:lvl2pPr>
      <a:lvl3pPr marL="975345" algn="l" defTabSz="975345" rtl="0" eaLnBrk="1" latinLnBrk="0" hangingPunct="1">
        <a:defRPr sz="1900" kern="1200">
          <a:solidFill>
            <a:schemeClr val="tx1"/>
          </a:solidFill>
          <a:latin typeface="+mn-lt"/>
          <a:ea typeface="+mn-ea"/>
          <a:cs typeface="+mn-cs"/>
        </a:defRPr>
      </a:lvl3pPr>
      <a:lvl4pPr marL="1463017" algn="l" defTabSz="975345" rtl="0" eaLnBrk="1" latinLnBrk="0" hangingPunct="1">
        <a:defRPr sz="1900" kern="1200">
          <a:solidFill>
            <a:schemeClr val="tx1"/>
          </a:solidFill>
          <a:latin typeface="+mn-lt"/>
          <a:ea typeface="+mn-ea"/>
          <a:cs typeface="+mn-cs"/>
        </a:defRPr>
      </a:lvl4pPr>
      <a:lvl5pPr marL="1950690" algn="l" defTabSz="975345" rtl="0" eaLnBrk="1" latinLnBrk="0" hangingPunct="1">
        <a:defRPr sz="1900" kern="1200">
          <a:solidFill>
            <a:schemeClr val="tx1"/>
          </a:solidFill>
          <a:latin typeface="+mn-lt"/>
          <a:ea typeface="+mn-ea"/>
          <a:cs typeface="+mn-cs"/>
        </a:defRPr>
      </a:lvl5pPr>
      <a:lvl6pPr marL="2438362" algn="l" defTabSz="975345" rtl="0" eaLnBrk="1" latinLnBrk="0" hangingPunct="1">
        <a:defRPr sz="1900" kern="1200">
          <a:solidFill>
            <a:schemeClr val="tx1"/>
          </a:solidFill>
          <a:latin typeface="+mn-lt"/>
          <a:ea typeface="+mn-ea"/>
          <a:cs typeface="+mn-cs"/>
        </a:defRPr>
      </a:lvl6pPr>
      <a:lvl7pPr marL="2926034" algn="l" defTabSz="975345" rtl="0" eaLnBrk="1" latinLnBrk="0" hangingPunct="1">
        <a:defRPr sz="1900" kern="1200">
          <a:solidFill>
            <a:schemeClr val="tx1"/>
          </a:solidFill>
          <a:latin typeface="+mn-lt"/>
          <a:ea typeface="+mn-ea"/>
          <a:cs typeface="+mn-cs"/>
        </a:defRPr>
      </a:lvl7pPr>
      <a:lvl8pPr marL="3413707" algn="l" defTabSz="975345" rtl="0" eaLnBrk="1" latinLnBrk="0" hangingPunct="1">
        <a:defRPr sz="1900" kern="1200">
          <a:solidFill>
            <a:schemeClr val="tx1"/>
          </a:solidFill>
          <a:latin typeface="+mn-lt"/>
          <a:ea typeface="+mn-ea"/>
          <a:cs typeface="+mn-cs"/>
        </a:defRPr>
      </a:lvl8pPr>
      <a:lvl9pPr marL="3901379" algn="l" defTabSz="97534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chart" Target="../charts/chart18.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chart" Target="../charts/char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7.jpe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Why We Should Abolish the Electoral College</a:t>
            </a:r>
            <a:endParaRPr lang="en-US" b="1" dirty="0"/>
          </a:p>
        </p:txBody>
      </p:sp>
      <p:sp>
        <p:nvSpPr>
          <p:cNvPr id="3" name="Subtitle 2"/>
          <p:cNvSpPr>
            <a:spLocks noGrp="1"/>
          </p:cNvSpPr>
          <p:nvPr>
            <p:ph type="subTitle" idx="1"/>
          </p:nvPr>
        </p:nvSpPr>
        <p:spPr/>
        <p:txBody>
          <a:bodyPr/>
          <a:lstStyle/>
          <a:p>
            <a:r>
              <a:rPr lang="en-US" b="1" dirty="0" smtClean="0"/>
              <a:t>And How to Do It</a:t>
            </a:r>
            <a:endParaRPr lang="en-US" b="1" dirty="0"/>
          </a:p>
        </p:txBody>
      </p:sp>
      <p:sp>
        <p:nvSpPr>
          <p:cNvPr id="4" name="TextBox 3"/>
          <p:cNvSpPr txBox="1"/>
          <p:nvPr/>
        </p:nvSpPr>
        <p:spPr>
          <a:xfrm>
            <a:off x="5773271" y="7341936"/>
            <a:ext cx="6256169"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2200" b="0" dirty="0" smtClean="0"/>
              <a:t>LWVs of Illinois, Wilmette</a:t>
            </a:r>
            <a:r>
              <a:rPr lang="en-US" sz="2200" b="0" dirty="0"/>
              <a:t>, </a:t>
            </a:r>
            <a:r>
              <a:rPr lang="en-US" sz="2200" b="0" dirty="0" smtClean="0"/>
              <a:t>Deerfield/Lincolnshire,</a:t>
            </a:r>
            <a:endParaRPr lang="en-US" sz="2200" b="0" dirty="0"/>
          </a:p>
          <a:p>
            <a:pPr algn="r"/>
            <a:r>
              <a:rPr lang="en-US" sz="2200" b="0" dirty="0" smtClean="0"/>
              <a:t>La Grange Area, Oak </a:t>
            </a:r>
            <a:r>
              <a:rPr lang="en-US" sz="2200" b="0" dirty="0"/>
              <a:t>Park-River Forest, </a:t>
            </a:r>
            <a:r>
              <a:rPr lang="en-US" sz="2200" b="0" dirty="0" smtClean="0"/>
              <a:t>Arlington Heights/</a:t>
            </a:r>
            <a:r>
              <a:rPr lang="en-US" sz="2200" b="0" dirty="0" err="1" smtClean="0"/>
              <a:t>Mt.Prospect</a:t>
            </a:r>
            <a:r>
              <a:rPr lang="en-US" sz="2200" b="0" dirty="0" smtClean="0"/>
              <a:t>/Buffalo Grove, Lake Forest/Lake Bluff Area, </a:t>
            </a:r>
            <a:r>
              <a:rPr lang="en-US" sz="2200" b="0" dirty="0" err="1" smtClean="0"/>
              <a:t>GlenviewGlencoe</a:t>
            </a:r>
            <a:r>
              <a:rPr lang="en-US" sz="2200" b="0" dirty="0" smtClean="0"/>
              <a:t>, Highland Park/Highwood, Northwest Lake County, and Roselle/Bloomingdale.</a:t>
            </a:r>
          </a:p>
        </p:txBody>
      </p:sp>
      <p:sp>
        <p:nvSpPr>
          <p:cNvPr id="5" name="Slide Number Placeholder 4"/>
          <p:cNvSpPr>
            <a:spLocks noGrp="1"/>
          </p:cNvSpPr>
          <p:nvPr>
            <p:ph type="sldNum" sz="quarter" idx="12"/>
          </p:nvPr>
        </p:nvSpPr>
        <p:spPr/>
        <p:txBody>
          <a:bodyPr/>
          <a:lstStyle/>
          <a:p>
            <a:fld id="{11226B5B-2E80-3F4B-AB33-B0C163CCE2B1}" type="slidenum">
              <a:rPr lang="en-US" smtClean="0"/>
              <a:pPr/>
              <a:t>1</a:t>
            </a:fld>
            <a:endParaRPr lang="en-US"/>
          </a:p>
        </p:txBody>
      </p:sp>
    </p:spTree>
    <p:extLst>
      <p:ext uri="{BB962C8B-B14F-4D97-AF65-F5344CB8AC3E}">
        <p14:creationId xmlns:p14="http://schemas.microsoft.com/office/powerpoint/2010/main" val="424746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3452479"/>
            <a:ext cx="11216640" cy="5346477"/>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smtClean="0">
                <a:solidFill>
                  <a:schemeClr val="tx1"/>
                </a:solidFill>
              </a:rPr>
              <a:t>Information is widely available to citizens.</a:t>
            </a:r>
          </a:p>
          <a:p>
            <a:pPr marL="342900" indent="-342900" hangingPunct="0">
              <a:spcBef>
                <a:spcPts val="0"/>
              </a:spcBef>
              <a:buSzTx/>
              <a:buFont typeface="Wingdings" panose="05000000000000000000" pitchFamily="2" charset="2"/>
              <a:buChar char="Ø"/>
            </a:pPr>
            <a:endParaRPr lang="en-US" sz="3600" dirty="0" smtClean="0">
              <a:solidFill>
                <a:schemeClr val="tx1"/>
              </a:solidFill>
            </a:endParaRPr>
          </a:p>
          <a:p>
            <a:pPr marL="342900" indent="-342900" hangingPunct="0">
              <a:spcBef>
                <a:spcPts val="0"/>
              </a:spcBef>
              <a:buSzTx/>
              <a:buFont typeface="Wingdings" panose="05000000000000000000" pitchFamily="2" charset="2"/>
              <a:buChar char="Ø"/>
            </a:pPr>
            <a:r>
              <a:rPr lang="en-US" sz="3600" dirty="0" smtClean="0">
                <a:solidFill>
                  <a:schemeClr val="tx1"/>
                </a:solidFill>
              </a:rPr>
              <a:t>Congressional selection of the President is not under consideration.</a:t>
            </a:r>
          </a:p>
          <a:p>
            <a:pPr marL="342900" indent="-342900" hangingPunct="0">
              <a:spcBef>
                <a:spcPts val="0"/>
              </a:spcBef>
              <a:buSzTx/>
              <a:buFont typeface="Wingdings" panose="05000000000000000000" pitchFamily="2" charset="2"/>
              <a:buChar char="Ø"/>
            </a:pPr>
            <a:endParaRPr lang="en-US" sz="3600" dirty="0" smtClean="0">
              <a:solidFill>
                <a:schemeClr val="tx1"/>
              </a:solidFill>
            </a:endParaRPr>
          </a:p>
          <a:p>
            <a:pPr marL="342900" indent="-342900" hangingPunct="0">
              <a:spcBef>
                <a:spcPts val="0"/>
              </a:spcBef>
              <a:buSzTx/>
              <a:buFont typeface="Wingdings" panose="05000000000000000000" pitchFamily="2" charset="2"/>
              <a:buChar char="Ø"/>
            </a:pPr>
            <a:r>
              <a:rPr lang="en-US" sz="3600" dirty="0" smtClean="0">
                <a:solidFill>
                  <a:schemeClr val="tx1"/>
                </a:solidFill>
              </a:rPr>
              <a:t>The people do not want electors exercising their own discretion (and electors almost never do).</a:t>
            </a:r>
            <a:endParaRPr lang="en-US" sz="3600" dirty="0">
              <a:solidFill>
                <a:schemeClr val="tx1"/>
              </a:solidFill>
            </a:endParaRPr>
          </a:p>
        </p:txBody>
      </p:sp>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None of the framers’ concerns </a:t>
            </a:r>
            <a:br>
              <a:rPr lang="en-US" sz="4600" dirty="0" smtClean="0">
                <a:solidFill>
                  <a:schemeClr val="accent1">
                    <a:lumMod val="50000"/>
                  </a:schemeClr>
                </a:solidFill>
              </a:rPr>
            </a:br>
            <a:r>
              <a:rPr lang="en-US" sz="4600" dirty="0" smtClean="0">
                <a:solidFill>
                  <a:schemeClr val="accent1">
                    <a:lumMod val="50000"/>
                  </a:schemeClr>
                </a:solidFill>
              </a:rPr>
              <a:t>are relevant today</a:t>
            </a:r>
            <a:endParaRPr lang="en-US" sz="4600"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37147839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895774" y="3397049"/>
            <a:ext cx="4194386" cy="2700997"/>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US" dirty="0" smtClean="0"/>
              <a:t>One-person, one-vote is fundamental to democracy.</a:t>
            </a:r>
            <a:endParaRPr lang="en-US" dirty="0"/>
          </a:p>
        </p:txBody>
      </p:sp>
      <p:sp>
        <p:nvSpPr>
          <p:cNvPr id="3" name="Title 1"/>
          <p:cNvSpPr txBox="1">
            <a:spLocks/>
          </p:cNvSpPr>
          <p:nvPr/>
        </p:nvSpPr>
        <p:spPr>
          <a:xfrm>
            <a:off x="892622" y="650240"/>
            <a:ext cx="4194386" cy="2275840"/>
          </a:xfrm>
          <a:prstGeom prst="rect">
            <a:avLst/>
          </a:prstGeom>
        </p:spPr>
        <p:txBody>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Abolish the Electoral College?</a:t>
            </a:r>
            <a:endParaRPr lang="en-US" sz="4600" dirty="0"/>
          </a:p>
        </p:txBody>
      </p:sp>
      <p:pic>
        <p:nvPicPr>
          <p:cNvPr id="5" name="Picture Placeholder 11"/>
          <p:cNvPicPr>
            <a:picLocks noChangeAspect="1"/>
          </p:cNvPicPr>
          <p:nvPr/>
        </p:nvPicPr>
        <p:blipFill rotWithShape="1">
          <a:blip r:embed="rId3" cstate="print">
            <a:extLst>
              <a:ext uri="{28A0092B-C50C-407E-A947-70E740481C1C}">
                <a14:useLocalDpi xmlns:a14="http://schemas.microsoft.com/office/drawing/2010/main" val="0"/>
              </a:ext>
            </a:extLst>
          </a:blip>
          <a:srcRect l="30" t="702" r="-30" b="18560"/>
          <a:stretch/>
        </p:blipFill>
        <p:spPr>
          <a:xfrm>
            <a:off x="6390811" y="2037386"/>
            <a:ext cx="5707548" cy="6931378"/>
          </a:xfrm>
          <a:prstGeom prst="rect">
            <a:avLst/>
          </a:prstGeom>
        </p:spPr>
      </p:pic>
      <p:cxnSp>
        <p:nvCxnSpPr>
          <p:cNvPr id="6" name="Straight Connector 5"/>
          <p:cNvCxnSpPr/>
          <p:nvPr/>
        </p:nvCxnSpPr>
        <p:spPr>
          <a:xfrm>
            <a:off x="1043502" y="650240"/>
            <a:ext cx="3923745"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027" name="Picture 3" descr="C:\Users\Karen\Desktop\Karen's folder\Electoral College\Voting 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288" y="5466805"/>
            <a:ext cx="3501959" cy="3501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99234" y="8968764"/>
            <a:ext cx="136801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b="0" dirty="0" err="1"/>
              <a:t>Resizia</a:t>
            </a:r>
            <a:endParaRPr kumimoji="0" lang="en-US" sz="1600" b="1" i="0" u="none" strike="noStrike" cap="none" spc="0" normalizeH="0" baseline="0" dirty="0">
              <a:ln>
                <a:noFill/>
              </a:ln>
              <a:solidFill>
                <a:srgbClr val="000000"/>
              </a:solidFill>
              <a:effectLst/>
              <a:uFillTx/>
              <a:sym typeface="Helvetica Neue"/>
            </a:endParaRPr>
          </a:p>
        </p:txBody>
      </p:sp>
      <p:sp>
        <p:nvSpPr>
          <p:cNvPr id="8" name="Slide Number Placeholder 7"/>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6719488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94080" y="734763"/>
            <a:ext cx="11216640" cy="1589308"/>
          </a:xfrm>
        </p:spPr>
        <p:txBody>
          <a:bodyPr>
            <a:normAutofit fontScale="90000"/>
          </a:bodyPr>
          <a:lstStyle/>
          <a:p>
            <a:r>
              <a:rPr lang="en-US" dirty="0" smtClean="0">
                <a:solidFill>
                  <a:schemeClr val="accent1">
                    <a:lumMod val="50000"/>
                  </a:schemeClr>
                </a:solidFill>
              </a:rPr>
              <a:t>Why Bother Voting?</a:t>
            </a:r>
            <a:br>
              <a:rPr lang="en-US" dirty="0" smtClean="0">
                <a:solidFill>
                  <a:schemeClr val="accent1">
                    <a:lumMod val="50000"/>
                  </a:schemeClr>
                </a:solidFill>
              </a:rPr>
            </a:br>
            <a:endParaRPr lang="en-US" dirty="0">
              <a:solidFill>
                <a:schemeClr val="accent1">
                  <a:lumMod val="50000"/>
                </a:schemeClr>
              </a:solidFill>
            </a:endParaRPr>
          </a:p>
        </p:txBody>
      </p:sp>
      <p:sp>
        <p:nvSpPr>
          <p:cNvPr id="10" name="TextBox 9"/>
          <p:cNvSpPr txBox="1"/>
          <p:nvPr/>
        </p:nvSpPr>
        <p:spPr>
          <a:xfrm>
            <a:off x="11205203" y="2596445"/>
            <a:ext cx="44964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9600" i="0" u="none" strike="noStrike" cap="none" spc="0" normalizeH="0" baseline="0" dirty="0" smtClean="0">
                <a:ln>
                  <a:noFill/>
                </a:ln>
                <a:solidFill>
                  <a:srgbClr val="000000"/>
                </a:solidFill>
                <a:effectLst/>
                <a:uFillTx/>
                <a:latin typeface="Helvetica Neue"/>
                <a:ea typeface="Helvetica Neue"/>
                <a:cs typeface="Helvetica Neue"/>
                <a:sym typeface="Helvetica Neue"/>
              </a:rPr>
              <a:t>?</a:t>
            </a:r>
            <a:endParaRPr kumimoji="0" lang="en-US" sz="96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098" name="Picture 2" descr="C:\Users\Karen\Desktop\Karen's folder\Electoral College\People voting no attr requir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247" y="5240215"/>
            <a:ext cx="6166390" cy="411092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ren\Desktop\Karen's folder\Electoral College\Your vote counts butt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7021" y="1730556"/>
            <a:ext cx="33051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ren\Desktop\Karen's folder\Electoral College\voting line in Brookly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203" y="2139118"/>
            <a:ext cx="4940300" cy="6591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1226B5B-2E80-3F4B-AB33-B0C163CCE2B1}" type="slidenum">
              <a:rPr lang="en-US" smtClean="0"/>
              <a:pPr/>
              <a:t>12</a:t>
            </a:fld>
            <a:endParaRPr lang="en-US"/>
          </a:p>
        </p:txBody>
      </p:sp>
    </p:spTree>
    <p:extLst>
      <p:ext uri="{BB962C8B-B14F-4D97-AF65-F5344CB8AC3E}">
        <p14:creationId xmlns:p14="http://schemas.microsoft.com/office/powerpoint/2010/main" val="204173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8581" y="640194"/>
            <a:ext cx="11482754" cy="738664"/>
          </a:xfrm>
          <a:prstGeom prst="rect">
            <a:avLst/>
          </a:prstGeom>
        </p:spPr>
        <p:txBody>
          <a:bodyPr wrap="square">
            <a:spAutoFit/>
          </a:bodyPr>
          <a:lstStyle/>
          <a:p>
            <a:r>
              <a:rPr lang="en-US" sz="4100" b="0" dirty="0">
                <a:solidFill>
                  <a:schemeClr val="tx2"/>
                </a:solidFill>
              </a:rPr>
              <a:t>The Electoral College Decreases Voter Turnout</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354" y="1899137"/>
            <a:ext cx="9911208" cy="65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13</a:t>
            </a:fld>
            <a:endParaRPr lang="en-US">
              <a:solidFill>
                <a:srgbClr val="FFFFFF">
                  <a:tint val="75000"/>
                </a:srgbClr>
              </a:solidFill>
            </a:endParaRPr>
          </a:p>
        </p:txBody>
      </p:sp>
      <p:sp>
        <p:nvSpPr>
          <p:cNvPr id="5" name="TextBox 4"/>
          <p:cNvSpPr txBox="1"/>
          <p:nvPr/>
        </p:nvSpPr>
        <p:spPr>
          <a:xfrm>
            <a:off x="4611757" y="3001617"/>
            <a:ext cx="954156" cy="477079"/>
          </a:xfrm>
          <a:prstGeom prst="rect">
            <a:avLst/>
          </a:prstGeom>
          <a:noFill/>
        </p:spPr>
        <p:txBody>
          <a:bodyPr wrap="square" rtlCol="0">
            <a:spAutoFit/>
          </a:bodyPr>
          <a:lstStyle/>
          <a:p>
            <a:pPr algn="r"/>
            <a:r>
              <a:rPr lang="en-US" dirty="0" smtClean="0"/>
              <a:t>66%</a:t>
            </a:r>
            <a:endParaRPr lang="en-US" dirty="0"/>
          </a:p>
        </p:txBody>
      </p:sp>
      <p:sp>
        <p:nvSpPr>
          <p:cNvPr id="6" name="TextBox 5"/>
          <p:cNvSpPr txBox="1"/>
          <p:nvPr/>
        </p:nvSpPr>
        <p:spPr>
          <a:xfrm>
            <a:off x="8587409" y="4631635"/>
            <a:ext cx="934278" cy="477078"/>
          </a:xfrm>
          <a:prstGeom prst="rect">
            <a:avLst/>
          </a:prstGeom>
          <a:noFill/>
        </p:spPr>
        <p:txBody>
          <a:bodyPr wrap="square" rtlCol="0">
            <a:spAutoFit/>
          </a:bodyPr>
          <a:lstStyle/>
          <a:p>
            <a:pPr algn="r"/>
            <a:r>
              <a:rPr lang="en-US" dirty="0" smtClean="0"/>
              <a:t>59%</a:t>
            </a:r>
            <a:endParaRPr lang="en-US" dirty="0"/>
          </a:p>
        </p:txBody>
      </p:sp>
    </p:spTree>
    <p:extLst>
      <p:ext uri="{BB962C8B-B14F-4D97-AF65-F5344CB8AC3E}">
        <p14:creationId xmlns:p14="http://schemas.microsoft.com/office/powerpoint/2010/main" val="135822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08" y="571737"/>
            <a:ext cx="12048750" cy="869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1226B5B-2E80-3F4B-AB33-B0C163CCE2B1}" type="slidenum">
              <a:rPr lang="en-US" smtClean="0"/>
              <a:pPr/>
              <a:t>14</a:t>
            </a:fld>
            <a:endParaRPr lang="en-US"/>
          </a:p>
        </p:txBody>
      </p:sp>
    </p:spTree>
    <p:extLst>
      <p:ext uri="{BB962C8B-B14F-4D97-AF65-F5344CB8AC3E}">
        <p14:creationId xmlns:p14="http://schemas.microsoft.com/office/powerpoint/2010/main" val="976929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791399"/>
            <a:ext cx="11216640" cy="931893"/>
          </a:xfrm>
        </p:spPr>
        <p:txBody>
          <a:bodyPr>
            <a:normAutofit/>
          </a:bodyPr>
          <a:lstStyle/>
          <a:p>
            <a:r>
              <a:rPr lang="en-US" sz="4400" dirty="0" smtClean="0">
                <a:solidFill>
                  <a:schemeClr val="accent1">
                    <a:lumMod val="50000"/>
                  </a:schemeClr>
                </a:solidFill>
              </a:rPr>
              <a:t>A United Vote: 1984</a:t>
            </a:r>
            <a:endParaRPr lang="en-US" sz="44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427751636"/>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390445634"/>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60375" y="6866802"/>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chemeClr val="tx1"/>
                </a:solidFill>
              </a:rPr>
              <a:t>Reagan  </a:t>
            </a:r>
            <a:r>
              <a:rPr lang="en-US" sz="3200" dirty="0" smtClean="0">
                <a:solidFill>
                  <a:schemeClr val="tx1"/>
                </a:solidFill>
              </a:rPr>
              <a:t> 54,455,000 votes </a:t>
            </a:r>
            <a:endParaRPr lang="en-US" sz="3200" dirty="0">
              <a:solidFill>
                <a:schemeClr val="tx1"/>
              </a:solidFill>
            </a:endParaRPr>
          </a:p>
          <a:p>
            <a:pPr algn="l"/>
            <a:r>
              <a:rPr lang="en-US" sz="3200" dirty="0" smtClean="0">
                <a:solidFill>
                  <a:schemeClr val="tx1"/>
                </a:solidFill>
              </a:rPr>
              <a:t>Mondale  37,577,000 votes</a:t>
            </a:r>
            <a:endParaRPr lang="en-US" sz="32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sp>
        <p:nvSpPr>
          <p:cNvPr id="9" name="Slide Number Placeholder 8"/>
          <p:cNvSpPr>
            <a:spLocks noGrp="1"/>
          </p:cNvSpPr>
          <p:nvPr>
            <p:ph type="sldNum" sz="quarter" idx="12"/>
          </p:nvPr>
        </p:nvSpPr>
        <p:spPr/>
        <p:txBody>
          <a:bodyPr/>
          <a:lstStyle/>
          <a:p>
            <a:fld id="{11226B5B-2E80-3F4B-AB33-B0C163CCE2B1}" type="slidenum">
              <a:rPr lang="en-US" smtClean="0"/>
              <a:pPr/>
              <a:t>15</a:t>
            </a:fld>
            <a:endParaRPr lang="en-US"/>
          </a:p>
        </p:txBody>
      </p:sp>
    </p:spTree>
    <p:extLst>
      <p:ext uri="{BB962C8B-B14F-4D97-AF65-F5344CB8AC3E}">
        <p14:creationId xmlns:p14="http://schemas.microsoft.com/office/powerpoint/2010/main" val="299939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Karen\Desktop\Karen's folder\Electoral College\Reagan Mondale electoral map - by R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4" y="1471914"/>
            <a:ext cx="8668455" cy="625265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94080" y="824501"/>
            <a:ext cx="11216640" cy="931893"/>
          </a:xfrm>
        </p:spPr>
        <p:txBody>
          <a:bodyPr>
            <a:normAutofit/>
          </a:bodyPr>
          <a:lstStyle/>
          <a:p>
            <a:r>
              <a:rPr lang="en-US" sz="4400" dirty="0" smtClean="0">
                <a:solidFill>
                  <a:schemeClr val="accent1">
                    <a:lumMod val="50000"/>
                  </a:schemeClr>
                </a:solidFill>
              </a:rPr>
              <a:t>A Divided Vote: 1984</a:t>
            </a:r>
            <a:endParaRPr lang="en-US" sz="44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760785" y="7490207"/>
            <a:ext cx="6520445"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Neue"/>
              </a:rPr>
              <a:t>Electoral College</a:t>
            </a:r>
            <a:r>
              <a:rPr kumimoji="0" lang="en-US" sz="3600" b="1" i="0" u="none" strike="noStrike" cap="none" spc="0" normalizeH="0" dirty="0" smtClean="0">
                <a:ln>
                  <a:noFill/>
                </a:ln>
                <a:solidFill>
                  <a:srgbClr val="000000"/>
                </a:solidFill>
                <a:effectLst/>
                <a:uFillTx/>
                <a:sym typeface="Helvetica Neue"/>
              </a:rPr>
              <a:t> Totals:</a:t>
            </a:r>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Neue"/>
              </a:rPr>
              <a:t>Reagan 525</a:t>
            </a:r>
          </a:p>
          <a:p>
            <a:pPr marL="0" marR="0" indent="0" algn="ctr" defTabSz="584200" rtl="0" fontAlgn="auto" latinLnBrk="0" hangingPunct="0">
              <a:lnSpc>
                <a:spcPct val="100000"/>
              </a:lnSpc>
              <a:spcBef>
                <a:spcPts val="0"/>
              </a:spcBef>
              <a:spcAft>
                <a:spcPts val="0"/>
              </a:spcAft>
              <a:buClrTx/>
              <a:buSzTx/>
              <a:buFontTx/>
              <a:buNone/>
              <a:tabLst/>
            </a:pPr>
            <a:r>
              <a:rPr lang="en-US" sz="3600" dirty="0" smtClean="0"/>
              <a:t>Mondale 13</a:t>
            </a:r>
            <a:endParaRPr kumimoji="0" lang="en-US" sz="3600" b="1" i="0" u="none" strike="noStrike" cap="none" spc="0" normalizeH="0" baseline="0" dirty="0">
              <a:ln>
                <a:noFill/>
              </a:ln>
              <a:solidFill>
                <a:srgbClr val="000000"/>
              </a:solidFill>
              <a:effectLst/>
              <a:uFillTx/>
              <a:sym typeface="Helvetica Neue"/>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041302627"/>
              </p:ext>
            </p:extLst>
          </p:nvPr>
        </p:nvGraphicFramePr>
        <p:xfrm>
          <a:off x="6225218" y="5081954"/>
          <a:ext cx="10065166" cy="4424240"/>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11226B5B-2E80-3F4B-AB33-B0C163CCE2B1}" type="slidenum">
              <a:rPr lang="en-US" smtClean="0"/>
              <a:pPr/>
              <a:t>16</a:t>
            </a:fld>
            <a:endParaRPr lang="en-US"/>
          </a:p>
        </p:txBody>
      </p:sp>
    </p:spTree>
    <p:extLst>
      <p:ext uri="{BB962C8B-B14F-4D97-AF65-F5344CB8AC3E}">
        <p14:creationId xmlns:p14="http://schemas.microsoft.com/office/powerpoint/2010/main" val="226018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808983"/>
            <a:ext cx="11216640" cy="931893"/>
          </a:xfrm>
        </p:spPr>
        <p:txBody>
          <a:bodyPr>
            <a:normAutofit/>
          </a:bodyPr>
          <a:lstStyle/>
          <a:p>
            <a:r>
              <a:rPr lang="en-US" sz="4400" dirty="0" smtClean="0">
                <a:solidFill>
                  <a:schemeClr val="accent1">
                    <a:lumMod val="50000"/>
                  </a:schemeClr>
                </a:solidFill>
              </a:rPr>
              <a:t>A United Vote: 2012</a:t>
            </a:r>
            <a:endParaRPr lang="en-US" sz="44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3277260258"/>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408342721"/>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94080" y="7025064"/>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solidFill>
                  <a:schemeClr val="tx1"/>
                </a:solidFill>
              </a:rPr>
              <a:t>Obama    65,916,000 votes </a:t>
            </a:r>
            <a:endParaRPr lang="en-US" sz="3200" dirty="0">
              <a:solidFill>
                <a:schemeClr val="tx1"/>
              </a:solidFill>
            </a:endParaRPr>
          </a:p>
          <a:p>
            <a:pPr algn="l"/>
            <a:r>
              <a:rPr lang="en-US" sz="3200" dirty="0" smtClean="0">
                <a:solidFill>
                  <a:schemeClr val="tx1"/>
                </a:solidFill>
              </a:rPr>
              <a:t>Romney  60,934,000 votes</a:t>
            </a:r>
            <a:endParaRPr lang="en-US" sz="32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graphicFrame>
        <p:nvGraphicFramePr>
          <p:cNvPr id="11" name="Chart 10"/>
          <p:cNvGraphicFramePr>
            <a:graphicFrameLocks/>
          </p:cNvGraphicFramePr>
          <p:nvPr>
            <p:extLst>
              <p:ext uri="{D42A27DB-BD31-4B8C-83A1-F6EECF244321}">
                <p14:modId xmlns:p14="http://schemas.microsoft.com/office/powerpoint/2010/main" val="2471756304"/>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6"/>
          </a:graphicData>
        </a:graphic>
      </p:graphicFrame>
      <p:sp>
        <p:nvSpPr>
          <p:cNvPr id="12" name="Slide Number Placeholder 11"/>
          <p:cNvSpPr>
            <a:spLocks noGrp="1"/>
          </p:cNvSpPr>
          <p:nvPr>
            <p:ph type="sldNum" sz="quarter" idx="12"/>
          </p:nvPr>
        </p:nvSpPr>
        <p:spPr/>
        <p:txBody>
          <a:bodyPr/>
          <a:lstStyle/>
          <a:p>
            <a:fld id="{11226B5B-2E80-3F4B-AB33-B0C163CCE2B1}" type="slidenum">
              <a:rPr lang="en-US" smtClean="0"/>
              <a:pPr/>
              <a:t>17</a:t>
            </a:fld>
            <a:endParaRPr lang="en-US"/>
          </a:p>
        </p:txBody>
      </p:sp>
    </p:spTree>
    <p:extLst>
      <p:ext uri="{BB962C8B-B14F-4D97-AF65-F5344CB8AC3E}">
        <p14:creationId xmlns:p14="http://schemas.microsoft.com/office/powerpoint/2010/main" val="33773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791399"/>
            <a:ext cx="11216640" cy="931893"/>
          </a:xfrm>
        </p:spPr>
        <p:txBody>
          <a:bodyPr>
            <a:normAutofit/>
          </a:bodyPr>
          <a:lstStyle/>
          <a:p>
            <a:r>
              <a:rPr lang="en-US" sz="4400" dirty="0" smtClean="0">
                <a:solidFill>
                  <a:schemeClr val="accent1">
                    <a:lumMod val="50000"/>
                  </a:schemeClr>
                </a:solidFill>
              </a:rPr>
              <a:t>A United Vote: 2004</a:t>
            </a:r>
            <a:endParaRPr lang="en-US" sz="44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433326650"/>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082564303"/>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94080" y="7095401"/>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solidFill>
                  <a:schemeClr val="tx1"/>
                </a:solidFill>
              </a:rPr>
              <a:t>Bush   62,041,000 votes </a:t>
            </a:r>
            <a:endParaRPr lang="en-US" sz="3200" dirty="0">
              <a:solidFill>
                <a:schemeClr val="tx1"/>
              </a:solidFill>
            </a:endParaRPr>
          </a:p>
          <a:p>
            <a:pPr algn="l"/>
            <a:r>
              <a:rPr lang="en-US" sz="3200" dirty="0" smtClean="0">
                <a:solidFill>
                  <a:schemeClr val="tx1"/>
                </a:solidFill>
              </a:rPr>
              <a:t>Kerry   59,028,000 votes</a:t>
            </a:r>
            <a:endParaRPr lang="en-US" sz="3200" dirty="0">
              <a:solidFill>
                <a:schemeClr val="tx1"/>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graphicFrame>
        <p:nvGraphicFramePr>
          <p:cNvPr id="11" name="Chart 10"/>
          <p:cNvGraphicFramePr>
            <a:graphicFrameLocks/>
          </p:cNvGraphicFramePr>
          <p:nvPr>
            <p:extLst>
              <p:ext uri="{D42A27DB-BD31-4B8C-83A1-F6EECF244321}">
                <p14:modId xmlns:p14="http://schemas.microsoft.com/office/powerpoint/2010/main" val="3740212181"/>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2149195992"/>
              </p:ext>
            </p:extLst>
          </p:nvPr>
        </p:nvGraphicFramePr>
        <p:xfrm>
          <a:off x="3559517" y="2368063"/>
          <a:ext cx="5781432" cy="3880338"/>
        </p:xfrm>
        <a:graphic>
          <a:graphicData uri="http://schemas.openxmlformats.org/drawingml/2006/chart">
            <c:chart xmlns:c="http://schemas.openxmlformats.org/drawingml/2006/chart" xmlns:r="http://schemas.openxmlformats.org/officeDocument/2006/relationships" r:id="rId7"/>
          </a:graphicData>
        </a:graphic>
      </p:graphicFrame>
      <p:sp>
        <p:nvSpPr>
          <p:cNvPr id="15" name="Slide Number Placeholder 14"/>
          <p:cNvSpPr>
            <a:spLocks noGrp="1"/>
          </p:cNvSpPr>
          <p:nvPr>
            <p:ph type="sldNum" sz="quarter" idx="12"/>
          </p:nvPr>
        </p:nvSpPr>
        <p:spPr/>
        <p:txBody>
          <a:bodyPr/>
          <a:lstStyle/>
          <a:p>
            <a:fld id="{11226B5B-2E80-3F4B-AB33-B0C163CCE2B1}" type="slidenum">
              <a:rPr lang="en-US" smtClean="0"/>
              <a:pPr/>
              <a:t>18</a:t>
            </a:fld>
            <a:endParaRPr lang="en-US"/>
          </a:p>
        </p:txBody>
      </p:sp>
    </p:spTree>
    <p:extLst>
      <p:ext uri="{BB962C8B-B14F-4D97-AF65-F5344CB8AC3E}">
        <p14:creationId xmlns:p14="http://schemas.microsoft.com/office/powerpoint/2010/main" val="2660387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76935" y="667283"/>
            <a:ext cx="11216640" cy="931893"/>
          </a:xfrm>
        </p:spPr>
        <p:txBody>
          <a:bodyPr>
            <a:normAutofit/>
          </a:bodyPr>
          <a:lstStyle/>
          <a:p>
            <a:r>
              <a:rPr lang="en-US" sz="5400" dirty="0" smtClean="0">
                <a:solidFill>
                  <a:schemeClr val="accent1">
                    <a:lumMod val="50000"/>
                  </a:schemeClr>
                </a:solidFill>
              </a:rPr>
              <a:t>A United Vote</a:t>
            </a:r>
            <a:endParaRPr lang="en-US" sz="54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9745557"/>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031006516"/>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descr="C:\Users\Karen\Desktop\Karen's folder\Electoral College\US map with fla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1439443"/>
            <a:ext cx="12192000" cy="77057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1226B5B-2E80-3F4B-AB33-B0C163CCE2B1}" type="slidenum">
              <a:rPr lang="en-US" smtClean="0"/>
              <a:pPr/>
              <a:t>19</a:t>
            </a:fld>
            <a:endParaRPr lang="en-US"/>
          </a:p>
        </p:txBody>
      </p:sp>
    </p:spTree>
    <p:extLst>
      <p:ext uri="{BB962C8B-B14F-4D97-AF65-F5344CB8AC3E}">
        <p14:creationId xmlns:p14="http://schemas.microsoft.com/office/powerpoint/2010/main" val="329982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WV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846" y="545123"/>
            <a:ext cx="5088610" cy="41499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2661" y="5433085"/>
            <a:ext cx="10814538" cy="3970318"/>
          </a:xfrm>
          <a:prstGeom prst="rect">
            <a:avLst/>
          </a:prstGeom>
        </p:spPr>
        <p:txBody>
          <a:bodyPr wrap="square">
            <a:spAutoFit/>
          </a:bodyPr>
          <a:lstStyle/>
          <a:p>
            <a:r>
              <a:rPr lang="en-US" sz="3600" dirty="0"/>
              <a:t>N</a:t>
            </a:r>
            <a:r>
              <a:rPr lang="en-US" sz="3600" dirty="0" smtClean="0"/>
              <a:t>onpartisan </a:t>
            </a:r>
            <a:r>
              <a:rPr lang="en-US" sz="3600" dirty="0"/>
              <a:t>political </a:t>
            </a:r>
            <a:r>
              <a:rPr lang="en-US" sz="3600" dirty="0" smtClean="0"/>
              <a:t>organization. </a:t>
            </a:r>
          </a:p>
          <a:p>
            <a:pPr marL="457200" indent="-457200">
              <a:buFont typeface="Wingdings" panose="05000000000000000000" pitchFamily="2" charset="2"/>
              <a:buChar char="Ø"/>
            </a:pPr>
            <a:endParaRPr lang="en-US" sz="3600" dirty="0" smtClean="0"/>
          </a:p>
          <a:p>
            <a:r>
              <a:rPr lang="en-US" sz="3600" dirty="0" smtClean="0"/>
              <a:t>Informed </a:t>
            </a:r>
            <a:r>
              <a:rPr lang="en-US" sz="3600" dirty="0"/>
              <a:t>and active participation in </a:t>
            </a:r>
            <a:r>
              <a:rPr lang="en-US" sz="3600" dirty="0" smtClean="0"/>
              <a:t>government. </a:t>
            </a:r>
          </a:p>
          <a:p>
            <a:pPr marL="457200" indent="-457200">
              <a:buFont typeface="Wingdings" panose="05000000000000000000" pitchFamily="2" charset="2"/>
              <a:buChar char="Ø"/>
            </a:pPr>
            <a:endParaRPr lang="en-US" sz="3600" dirty="0" smtClean="0"/>
          </a:p>
          <a:p>
            <a:r>
              <a:rPr lang="en-US" sz="3600" dirty="0" smtClean="0"/>
              <a:t>Increase </a:t>
            </a:r>
            <a:r>
              <a:rPr lang="en-US" sz="3600" dirty="0"/>
              <a:t>understanding of </a:t>
            </a:r>
            <a:r>
              <a:rPr lang="en-US" sz="3600" dirty="0" smtClean="0"/>
              <a:t>public </a:t>
            </a:r>
            <a:r>
              <a:rPr lang="en-US" sz="3600" dirty="0"/>
              <a:t>policy </a:t>
            </a:r>
            <a:r>
              <a:rPr lang="en-US" sz="3600" dirty="0" smtClean="0"/>
              <a:t>issues.</a:t>
            </a:r>
          </a:p>
          <a:p>
            <a:pPr marL="457200" indent="-457200">
              <a:buFont typeface="Wingdings" panose="05000000000000000000" pitchFamily="2" charset="2"/>
              <a:buChar char="Ø"/>
            </a:pPr>
            <a:endParaRPr lang="en-US" sz="3600" dirty="0" smtClean="0"/>
          </a:p>
          <a:p>
            <a:r>
              <a:rPr lang="en-US" sz="3600" dirty="0" smtClean="0"/>
              <a:t>Education </a:t>
            </a:r>
            <a:r>
              <a:rPr lang="en-US" sz="3600" dirty="0"/>
              <a:t>and advocacy.</a:t>
            </a:r>
          </a:p>
        </p:txBody>
      </p:sp>
      <p:sp>
        <p:nvSpPr>
          <p:cNvPr id="4" name="Slide Number Placeholder 3"/>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6619509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79231" y="844059"/>
            <a:ext cx="11216640" cy="931893"/>
          </a:xfrm>
        </p:spPr>
        <p:txBody>
          <a:bodyPr>
            <a:normAutofit fontScale="90000"/>
          </a:bodyPr>
          <a:lstStyle/>
          <a:p>
            <a:r>
              <a:rPr lang="en-US" sz="4400" dirty="0" smtClean="0">
                <a:solidFill>
                  <a:schemeClr val="accent1">
                    <a:lumMod val="50000"/>
                  </a:schemeClr>
                </a:solidFill>
              </a:rPr>
              <a:t>An Inaccurate Vote</a:t>
            </a:r>
            <a:br>
              <a:rPr lang="en-US" sz="4400" dirty="0" smtClean="0">
                <a:solidFill>
                  <a:schemeClr val="accent1">
                    <a:lumMod val="50000"/>
                  </a:schemeClr>
                </a:solidFill>
              </a:rPr>
            </a:br>
            <a:r>
              <a:rPr lang="en-US" sz="3600" dirty="0" smtClean="0">
                <a:solidFill>
                  <a:schemeClr val="accent1">
                    <a:lumMod val="50000"/>
                  </a:schemeClr>
                </a:solidFill>
              </a:rPr>
              <a:t>The popular vote winner has lost the presidency five times.</a:t>
            </a:r>
            <a:endParaRPr lang="en-US" sz="3600" dirty="0">
              <a:solidFill>
                <a:schemeClr val="accent1">
                  <a:lumMod val="50000"/>
                </a:schemeClr>
              </a:solidFill>
            </a:endParaRP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Chart 13"/>
          <p:cNvGraphicFramePr>
            <a:graphicFrameLocks/>
          </p:cNvGraphicFramePr>
          <p:nvPr>
            <p:extLst>
              <p:ext uri="{D42A27DB-BD31-4B8C-83A1-F6EECF244321}">
                <p14:modId xmlns:p14="http://schemas.microsoft.com/office/powerpoint/2010/main" val="3341133576"/>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682262149"/>
              </p:ext>
            </p:extLst>
          </p:nvPr>
        </p:nvGraphicFramePr>
        <p:xfrm>
          <a:off x="879231" y="244426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p:cNvGraphicFramePr>
            <a:graphicFrameLocks noGrp="1"/>
          </p:cNvGraphicFramePr>
          <p:nvPr>
            <p:ph idx="1"/>
            <p:extLst>
              <p:ext uri="{D42A27DB-BD31-4B8C-83A1-F6EECF244321}">
                <p14:modId xmlns:p14="http://schemas.microsoft.com/office/powerpoint/2010/main" val="3540642185"/>
              </p:ext>
            </p:extLst>
          </p:nvPr>
        </p:nvGraphicFramePr>
        <p:xfrm>
          <a:off x="893764" y="5363308"/>
          <a:ext cx="4557467" cy="342191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4185138" y="3969100"/>
            <a:ext cx="40620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2016:</a:t>
            </a:r>
          </a:p>
          <a:p>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Trump (</a:t>
            </a:r>
            <a:r>
              <a:rPr lang="en-US" dirty="0" smtClean="0"/>
              <a:t>62,980,000 votes)</a:t>
            </a: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over</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Clinton (65,845,000 votes)</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p:cNvSpPr txBox="1"/>
          <p:nvPr/>
        </p:nvSpPr>
        <p:spPr>
          <a:xfrm>
            <a:off x="4387357" y="7030422"/>
            <a:ext cx="40620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smtClean="0"/>
              <a:t>2000:</a:t>
            </a:r>
          </a:p>
          <a:p>
            <a:pPr marL="0" marR="0" indent="0" algn="ctr" defTabSz="584200" rtl="0" fontAlgn="auto" latinLnBrk="0" hangingPunct="0">
              <a:lnSpc>
                <a:spcPct val="100000"/>
              </a:lnSpc>
              <a:spcBef>
                <a:spcPts val="0"/>
              </a:spcBef>
              <a:spcAft>
                <a:spcPts val="0"/>
              </a:spcAft>
              <a:buClrTx/>
              <a:buSzTx/>
              <a:buFontTx/>
              <a:buNone/>
              <a:tabLst/>
            </a:pPr>
            <a:r>
              <a:rPr lang="en-US" dirty="0" smtClean="0"/>
              <a:t>Bush  (50,456,000 votes)</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over</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r>
              <a:rPr lang="en-US" dirty="0"/>
              <a:t>Gore  </a:t>
            </a:r>
            <a:r>
              <a:rPr lang="en-US" dirty="0" smtClean="0"/>
              <a:t>(51,000,000 votes)</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p:cNvSpPr txBox="1"/>
          <p:nvPr/>
        </p:nvSpPr>
        <p:spPr>
          <a:xfrm>
            <a:off x="8563705" y="3045771"/>
            <a:ext cx="4044463" cy="3426579"/>
          </a:xfrm>
          <a:prstGeom prst="rect">
            <a:avLst/>
          </a:prstGeom>
          <a:noFill/>
          <a:ln w="57150" cap="flat">
            <a:solidFill>
              <a:srgbClr val="0070C0"/>
            </a:solid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smtClean="0"/>
              <a:t>1824: </a:t>
            </a:r>
          </a:p>
          <a:p>
            <a:pPr marL="0" marR="0" indent="0" algn="ctr" defTabSz="584200" rtl="0" fontAlgn="auto" latinLnBrk="0" hangingPunct="0">
              <a:lnSpc>
                <a:spcPct val="100000"/>
              </a:lnSpc>
              <a:spcBef>
                <a:spcPts val="0"/>
              </a:spcBef>
              <a:spcAft>
                <a:spcPts val="0"/>
              </a:spcAft>
              <a:buClrTx/>
              <a:buSzTx/>
              <a:buFontTx/>
              <a:buNone/>
              <a:tabLst/>
            </a:pPr>
            <a:r>
              <a:rPr lang="en-US" dirty="0" smtClean="0"/>
              <a:t>Adams over Jackson</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1876:</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 Hayes</a:t>
            </a:r>
            <a:r>
              <a:rPr kumimoji="0" lang="en-US" sz="2400" b="1" i="0" u="none" strike="noStrike" cap="none" spc="0" normalizeH="0" dirty="0" smtClean="0">
                <a:ln>
                  <a:noFill/>
                </a:ln>
                <a:solidFill>
                  <a:srgbClr val="000000"/>
                </a:solidFill>
                <a:effectLst/>
                <a:uFillTx/>
                <a:latin typeface="Helvetica Neue"/>
                <a:ea typeface="Helvetica Neue"/>
                <a:cs typeface="Helvetica Neue"/>
                <a:sym typeface="Helvetica Neue"/>
              </a:rPr>
              <a:t> over Tilden</a:t>
            </a:r>
          </a:p>
          <a:p>
            <a:pPr marL="0" marR="0" indent="0" algn="ctr" defTabSz="584200" rtl="0" fontAlgn="auto" latinLnBrk="0" hangingPunct="0">
              <a:lnSpc>
                <a:spcPct val="100000"/>
              </a:lnSpc>
              <a:spcBef>
                <a:spcPts val="0"/>
              </a:spcBef>
              <a:spcAft>
                <a:spcPts val="0"/>
              </a:spcAft>
              <a:buClrTx/>
              <a:buSzTx/>
              <a:buFontTx/>
              <a:buNone/>
              <a:tabLst/>
            </a:pPr>
            <a:endParaRPr lang="en-US" baseline="0" dirty="0" smtClean="0"/>
          </a:p>
          <a:p>
            <a:pPr marL="0" marR="0" indent="0" algn="ctr" defTabSz="584200" rtl="0" fontAlgn="auto" latinLnBrk="0" hangingPunct="0">
              <a:lnSpc>
                <a:spcPct val="100000"/>
              </a:lnSpc>
              <a:spcBef>
                <a:spcPts val="0"/>
              </a:spcBef>
              <a:spcAft>
                <a:spcPts val="0"/>
              </a:spcAft>
              <a:buClrTx/>
              <a:buSzTx/>
              <a:buFontTx/>
              <a:buNone/>
              <a:tabLst/>
            </a:pPr>
            <a:r>
              <a:rPr lang="en-US" baseline="0" dirty="0" smtClean="0"/>
              <a:t>1888:</a:t>
            </a:r>
            <a:r>
              <a:rPr lang="en-US" dirty="0" smtClean="0"/>
              <a:t> </a:t>
            </a:r>
          </a:p>
          <a:p>
            <a:pPr marL="0" marR="0" indent="0" algn="ctr" defTabSz="584200" rtl="0" fontAlgn="auto" latinLnBrk="0" hangingPunct="0">
              <a:lnSpc>
                <a:spcPct val="100000"/>
              </a:lnSpc>
              <a:spcBef>
                <a:spcPts val="0"/>
              </a:spcBef>
              <a:spcAft>
                <a:spcPts val="0"/>
              </a:spcAft>
              <a:buClrTx/>
              <a:buSzTx/>
              <a:buFontTx/>
              <a:buNone/>
              <a:tabLst/>
            </a:pPr>
            <a:r>
              <a:rPr lang="en-US" dirty="0" smtClean="0"/>
              <a:t>Harrison over Cleveland</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Slide Number Placeholder 10"/>
          <p:cNvSpPr>
            <a:spLocks noGrp="1"/>
          </p:cNvSpPr>
          <p:nvPr>
            <p:ph type="sldNum" sz="quarter" idx="12"/>
          </p:nvPr>
        </p:nvSpPr>
        <p:spPr/>
        <p:txBody>
          <a:bodyPr/>
          <a:lstStyle/>
          <a:p>
            <a:fld id="{11226B5B-2E80-3F4B-AB33-B0C163CCE2B1}" type="slidenum">
              <a:rPr lang="en-US" smtClean="0"/>
              <a:pPr/>
              <a:t>20</a:t>
            </a:fld>
            <a:endParaRPr lang="en-US"/>
          </a:p>
        </p:txBody>
      </p:sp>
    </p:spTree>
    <p:extLst>
      <p:ext uri="{BB962C8B-B14F-4D97-AF65-F5344CB8AC3E}">
        <p14:creationId xmlns:p14="http://schemas.microsoft.com/office/powerpoint/2010/main" val="39653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653648306"/>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98118783"/>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39140182"/>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5"/>
          </a:graphicData>
        </a:graphic>
      </p:graphicFrame>
      <p:pic>
        <p:nvPicPr>
          <p:cNvPr id="6146" name="Picture 2" descr="C:\Users\Karen\Desktop\Karen's folder\Electoral College\Busting the Myths by R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3702" y="836465"/>
            <a:ext cx="9513651" cy="763890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1226B5B-2E80-3F4B-AB33-B0C163CCE2B1}" type="slidenum">
              <a:rPr lang="en-US" smtClean="0"/>
              <a:pPr/>
              <a:t>21</a:t>
            </a:fld>
            <a:endParaRPr lang="en-US"/>
          </a:p>
        </p:txBody>
      </p:sp>
    </p:spTree>
    <p:extLst>
      <p:ext uri="{BB962C8B-B14F-4D97-AF65-F5344CB8AC3E}">
        <p14:creationId xmlns:p14="http://schemas.microsoft.com/office/powerpoint/2010/main" val="2768818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Myth #1</a:t>
            </a:r>
            <a:endParaRPr lang="en-US" sz="7200" dirty="0">
              <a:solidFill>
                <a:schemeClr val="tx1"/>
              </a:solidFill>
            </a:endParaRPr>
          </a:p>
        </p:txBody>
      </p:sp>
      <p:sp>
        <p:nvSpPr>
          <p:cNvPr id="3" name="Text Placeholder 2"/>
          <p:cNvSpPr>
            <a:spLocks noGrp="1"/>
          </p:cNvSpPr>
          <p:nvPr>
            <p:ph type="body" sz="quarter" idx="13"/>
          </p:nvPr>
        </p:nvSpPr>
        <p:spPr>
          <a:xfrm>
            <a:off x="2470912" y="3490093"/>
            <a:ext cx="8062976" cy="3789938"/>
          </a:xfrm>
        </p:spPr>
        <p:txBody>
          <a:bodyPr/>
          <a:lstStyle/>
          <a:p>
            <a:r>
              <a:rPr lang="en-US" sz="4000" i="0" dirty="0" smtClean="0">
                <a:latin typeface="Helvetica Neue"/>
                <a:ea typeface="Helvetica Neue"/>
                <a:cs typeface="Helvetica Neue"/>
                <a:sym typeface="Helvetica Neue"/>
              </a:rPr>
              <a:t>Without </a:t>
            </a:r>
            <a:r>
              <a:rPr lang="en-US" sz="4000" i="0" dirty="0">
                <a:latin typeface="Helvetica Neue"/>
                <a:ea typeface="Helvetica Neue"/>
                <a:cs typeface="Helvetica Neue"/>
                <a:sym typeface="Helvetica Neue"/>
              </a:rPr>
              <a:t>the Electoral College, our presidents would all be chosen by a couple of big states like California, New York, and Texas</a:t>
            </a:r>
            <a:r>
              <a:rPr lang="en-US" sz="4000" i="0" dirty="0" smtClean="0">
                <a:latin typeface="Helvetica Neue"/>
                <a:ea typeface="Helvetica Neue"/>
                <a:cs typeface="Helvetica Neue"/>
                <a:sym typeface="Helvetica Neue"/>
              </a:rPr>
              <a:t>.  </a:t>
            </a:r>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22</a:t>
            </a:fld>
            <a:endParaRPr lang="en-US">
              <a:solidFill>
                <a:srgbClr val="FFFFFF">
                  <a:tint val="75000"/>
                </a:srgbClr>
              </a:solidFill>
            </a:endParaRPr>
          </a:p>
        </p:txBody>
      </p:sp>
    </p:spTree>
    <p:extLst>
      <p:ext uri="{BB962C8B-B14F-4D97-AF65-F5344CB8AC3E}">
        <p14:creationId xmlns:p14="http://schemas.microsoft.com/office/powerpoint/2010/main" val="864384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1030" name="Picture 6"/>
          <p:cNvPicPr>
            <a:picLocks noChangeAspect="1" noChangeArrowheads="1"/>
          </p:cNvPicPr>
          <p:nvPr/>
        </p:nvPicPr>
        <p:blipFill>
          <a:blip r:embed="rId3" cstate="print"/>
          <a:srcRect/>
          <a:stretch>
            <a:fillRect/>
          </a:stretch>
        </p:blipFill>
        <p:spPr bwMode="auto">
          <a:xfrm>
            <a:off x="1387828" y="2103060"/>
            <a:ext cx="9908822" cy="6012094"/>
          </a:xfrm>
          <a:prstGeom prst="rect">
            <a:avLst/>
          </a:prstGeom>
          <a:noFill/>
          <a:ln w="9525">
            <a:noFill/>
            <a:miter lim="800000"/>
            <a:headEnd/>
            <a:tailEnd/>
          </a:ln>
          <a:effectLst/>
        </p:spPr>
      </p:pic>
      <p:sp>
        <p:nvSpPr>
          <p:cNvPr id="15" name="TextBox 14"/>
          <p:cNvSpPr txBox="1"/>
          <p:nvPr/>
        </p:nvSpPr>
        <p:spPr>
          <a:xfrm>
            <a:off x="10401300" y="3028950"/>
            <a:ext cx="1447800" cy="4708981"/>
          </a:xfrm>
          <a:prstGeom prst="rect">
            <a:avLst/>
          </a:prstGeom>
          <a:noFill/>
        </p:spPr>
        <p:txBody>
          <a:bodyPr wrap="square" rtlCol="0">
            <a:spAutoFit/>
          </a:bodyPr>
          <a:lstStyle/>
          <a:p>
            <a:r>
              <a:rPr lang="en-US" sz="3200" dirty="0" smtClean="0"/>
              <a:t>CA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23</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2051" name="Picture 3"/>
          <p:cNvPicPr>
            <a:picLocks noChangeAspect="1" noChangeArrowheads="1"/>
          </p:cNvPicPr>
          <p:nvPr/>
        </p:nvPicPr>
        <p:blipFill>
          <a:blip r:embed="rId3" cstate="print"/>
          <a:srcRect/>
          <a:stretch>
            <a:fillRect/>
          </a:stretch>
        </p:blipFill>
        <p:spPr bwMode="auto">
          <a:xfrm>
            <a:off x="1143636" y="2103060"/>
            <a:ext cx="10191114" cy="6183372"/>
          </a:xfrm>
          <a:prstGeom prst="rect">
            <a:avLst/>
          </a:prstGeom>
          <a:noFill/>
          <a:ln w="9525">
            <a:noFill/>
            <a:miter lim="800000"/>
            <a:headEnd/>
            <a:tailEnd/>
          </a:ln>
          <a:effectLst/>
        </p:spPr>
      </p:pic>
      <p:sp>
        <p:nvSpPr>
          <p:cNvPr id="15" name="TextBox 14"/>
          <p:cNvSpPr txBox="1"/>
          <p:nvPr/>
        </p:nvSpPr>
        <p:spPr>
          <a:xfrm>
            <a:off x="10401300" y="3028950"/>
            <a:ext cx="1447800" cy="5262979"/>
          </a:xfrm>
          <a:prstGeom prst="rect">
            <a:avLst/>
          </a:prstGeom>
          <a:noFill/>
        </p:spPr>
        <p:txBody>
          <a:bodyPr wrap="square" rtlCol="0">
            <a:spAutoFit/>
          </a:bodyPr>
          <a:lstStyle/>
          <a:p>
            <a:r>
              <a:rPr lang="en-US" sz="3200" dirty="0" smtClean="0"/>
              <a:t>CA</a:t>
            </a:r>
          </a:p>
          <a:p>
            <a:r>
              <a:rPr lang="en-US" sz="3200" dirty="0" smtClean="0"/>
              <a:t>TX</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24</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3074" name="Picture 2"/>
          <p:cNvPicPr>
            <a:picLocks noChangeAspect="1" noChangeArrowheads="1"/>
          </p:cNvPicPr>
          <p:nvPr/>
        </p:nvPicPr>
        <p:blipFill>
          <a:blip r:embed="rId3" cstate="print"/>
          <a:srcRect/>
          <a:stretch>
            <a:fillRect/>
          </a:stretch>
        </p:blipFill>
        <p:spPr bwMode="auto">
          <a:xfrm>
            <a:off x="1168047" y="2103060"/>
            <a:ext cx="10204098" cy="6191250"/>
          </a:xfrm>
          <a:prstGeom prst="rect">
            <a:avLst/>
          </a:prstGeom>
          <a:noFill/>
          <a:ln w="9525">
            <a:noFill/>
            <a:miter lim="800000"/>
            <a:headEnd/>
            <a:tailEnd/>
          </a:ln>
          <a:effectLst/>
        </p:spPr>
      </p:pic>
      <p:sp>
        <p:nvSpPr>
          <p:cNvPr id="15" name="TextBox 14"/>
          <p:cNvSpPr txBox="1"/>
          <p:nvPr/>
        </p:nvSpPr>
        <p:spPr>
          <a:xfrm>
            <a:off x="10401300" y="3028950"/>
            <a:ext cx="1447800" cy="5632311"/>
          </a:xfrm>
          <a:prstGeom prst="rect">
            <a:avLst/>
          </a:prstGeom>
          <a:noFill/>
        </p:spPr>
        <p:txBody>
          <a:bodyPr wrap="square" rtlCol="0">
            <a:spAutoFit/>
          </a:bodyPr>
          <a:lstStyle/>
          <a:p>
            <a:r>
              <a:rPr lang="en-US" sz="3200" dirty="0" smtClean="0"/>
              <a:t>CA</a:t>
            </a:r>
          </a:p>
          <a:p>
            <a:r>
              <a:rPr lang="en-US" sz="3200" dirty="0" smtClean="0"/>
              <a:t>TX</a:t>
            </a:r>
          </a:p>
          <a:p>
            <a:r>
              <a:rPr lang="en-US" sz="3200" dirty="0" smtClean="0"/>
              <a:t>FL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25</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4098" name="Picture 2"/>
          <p:cNvPicPr>
            <a:picLocks noChangeAspect="1" noChangeArrowheads="1"/>
          </p:cNvPicPr>
          <p:nvPr/>
        </p:nvPicPr>
        <p:blipFill>
          <a:blip r:embed="rId3" cstate="print"/>
          <a:srcRect/>
          <a:stretch>
            <a:fillRect/>
          </a:stretch>
        </p:blipFill>
        <p:spPr bwMode="auto">
          <a:xfrm>
            <a:off x="1295400" y="2103060"/>
            <a:ext cx="10139539" cy="6152080"/>
          </a:xfrm>
          <a:prstGeom prst="rect">
            <a:avLst/>
          </a:prstGeom>
          <a:noFill/>
          <a:ln w="9525">
            <a:noFill/>
            <a:miter lim="800000"/>
            <a:headEnd/>
            <a:tailEnd/>
          </a:ln>
          <a:effectLst/>
        </p:spPr>
      </p:pic>
      <p:sp>
        <p:nvSpPr>
          <p:cNvPr id="15" name="TextBox 14"/>
          <p:cNvSpPr txBox="1"/>
          <p:nvPr/>
        </p:nvSpPr>
        <p:spPr>
          <a:xfrm>
            <a:off x="10401300" y="3028951"/>
            <a:ext cx="1447800" cy="6124754"/>
          </a:xfrm>
          <a:prstGeom prst="rect">
            <a:avLst/>
          </a:prstGeom>
          <a:noFill/>
        </p:spPr>
        <p:txBody>
          <a:bodyPr wrap="square" rtlCol="0">
            <a:spAutoFit/>
          </a:bodyPr>
          <a:lstStyle/>
          <a:p>
            <a:r>
              <a:rPr lang="en-US" sz="3200" dirty="0" smtClean="0"/>
              <a:t>CA</a:t>
            </a:r>
          </a:p>
          <a:p>
            <a:r>
              <a:rPr lang="en-US" sz="3200" dirty="0" smtClean="0"/>
              <a:t>TX</a:t>
            </a:r>
          </a:p>
          <a:p>
            <a:r>
              <a:rPr lang="en-US" sz="3200" dirty="0" smtClean="0"/>
              <a:t>FL</a:t>
            </a:r>
          </a:p>
          <a:p>
            <a:r>
              <a:rPr lang="en-US" sz="3200" dirty="0" smtClean="0"/>
              <a:t>NY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26</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5122" name="Picture 2"/>
          <p:cNvPicPr>
            <a:picLocks noChangeAspect="1" noChangeArrowheads="1"/>
          </p:cNvPicPr>
          <p:nvPr/>
        </p:nvPicPr>
        <p:blipFill>
          <a:blip r:embed="rId3" cstate="print"/>
          <a:srcRect/>
          <a:stretch>
            <a:fillRect/>
          </a:stretch>
        </p:blipFill>
        <p:spPr bwMode="auto">
          <a:xfrm>
            <a:off x="1387828" y="2016089"/>
            <a:ext cx="9832622" cy="5965861"/>
          </a:xfrm>
          <a:prstGeom prst="rect">
            <a:avLst/>
          </a:prstGeom>
          <a:noFill/>
          <a:ln w="9525">
            <a:noFill/>
            <a:miter lim="800000"/>
            <a:headEnd/>
            <a:tailEnd/>
          </a:ln>
          <a:effectLst/>
        </p:spPr>
      </p:pic>
      <p:sp>
        <p:nvSpPr>
          <p:cNvPr id="15" name="TextBox 14"/>
          <p:cNvSpPr txBox="1"/>
          <p:nvPr/>
        </p:nvSpPr>
        <p:spPr>
          <a:xfrm>
            <a:off x="10401300" y="3028951"/>
            <a:ext cx="1447800" cy="6617196"/>
          </a:xfrm>
          <a:prstGeom prst="rect">
            <a:avLst/>
          </a:prstGeom>
          <a:noFill/>
        </p:spPr>
        <p:txBody>
          <a:bodyPr wrap="square" rtlCol="0">
            <a:spAutoFit/>
          </a:bodyPr>
          <a:lstStyle/>
          <a:p>
            <a:r>
              <a:rPr lang="en-US" sz="3200" dirty="0" smtClean="0"/>
              <a:t>CA</a:t>
            </a:r>
          </a:p>
          <a:p>
            <a:r>
              <a:rPr lang="en-US" sz="3200" dirty="0" smtClean="0"/>
              <a:t>TX</a:t>
            </a:r>
          </a:p>
          <a:p>
            <a:r>
              <a:rPr lang="en-US" sz="3200" dirty="0" smtClean="0"/>
              <a:t>FL</a:t>
            </a:r>
          </a:p>
          <a:p>
            <a:r>
              <a:rPr lang="en-US" sz="3200" dirty="0" smtClean="0"/>
              <a:t>NY</a:t>
            </a:r>
          </a:p>
          <a:p>
            <a:r>
              <a:rPr lang="en-US" sz="3200" dirty="0" smtClean="0"/>
              <a:t>PA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27</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6146" name="Picture 2"/>
          <p:cNvPicPr>
            <a:picLocks noChangeAspect="1" noChangeArrowheads="1"/>
          </p:cNvPicPr>
          <p:nvPr/>
        </p:nvPicPr>
        <p:blipFill>
          <a:blip r:embed="rId3" cstate="print"/>
          <a:srcRect/>
          <a:stretch>
            <a:fillRect/>
          </a:stretch>
        </p:blipFill>
        <p:spPr bwMode="auto">
          <a:xfrm>
            <a:off x="1314450" y="2036636"/>
            <a:ext cx="10020300" cy="6079733"/>
          </a:xfrm>
          <a:prstGeom prst="rect">
            <a:avLst/>
          </a:prstGeom>
          <a:noFill/>
          <a:ln w="9525">
            <a:noFill/>
            <a:miter lim="800000"/>
            <a:headEnd/>
            <a:tailEnd/>
          </a:ln>
          <a:effectLst/>
        </p:spPr>
      </p:pic>
      <p:sp>
        <p:nvSpPr>
          <p:cNvPr id="15" name="TextBox 14"/>
          <p:cNvSpPr txBox="1"/>
          <p:nvPr/>
        </p:nvSpPr>
        <p:spPr>
          <a:xfrm>
            <a:off x="10401300" y="3028951"/>
            <a:ext cx="1447800" cy="7109639"/>
          </a:xfrm>
          <a:prstGeom prst="rect">
            <a:avLst/>
          </a:prstGeom>
          <a:noFill/>
        </p:spPr>
        <p:txBody>
          <a:bodyPr wrap="square" rtlCol="0">
            <a:spAutoFit/>
          </a:bodyPr>
          <a:lstStyle/>
          <a:p>
            <a:r>
              <a:rPr lang="en-US" sz="3200" dirty="0" smtClean="0"/>
              <a:t>CA</a:t>
            </a:r>
          </a:p>
          <a:p>
            <a:r>
              <a:rPr lang="en-US" sz="3200" dirty="0" smtClean="0"/>
              <a:t>TX</a:t>
            </a:r>
          </a:p>
          <a:p>
            <a:r>
              <a:rPr lang="en-US" sz="3200" dirty="0" smtClean="0"/>
              <a:t>FL</a:t>
            </a:r>
          </a:p>
          <a:p>
            <a:r>
              <a:rPr lang="en-US" sz="3200" dirty="0" smtClean="0"/>
              <a:t>NY</a:t>
            </a:r>
          </a:p>
          <a:p>
            <a:r>
              <a:rPr lang="en-US" sz="3200" dirty="0" smtClean="0"/>
              <a:t>PA</a:t>
            </a:r>
          </a:p>
          <a:p>
            <a:r>
              <a:rPr lang="en-US" sz="3200" dirty="0" smtClean="0"/>
              <a:t>IL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28</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8194" name="Picture 2"/>
          <p:cNvPicPr>
            <a:picLocks noChangeAspect="1" noChangeArrowheads="1"/>
          </p:cNvPicPr>
          <p:nvPr/>
        </p:nvPicPr>
        <p:blipFill>
          <a:blip r:embed="rId3" cstate="print"/>
          <a:srcRect/>
          <a:stretch>
            <a:fillRect/>
          </a:stretch>
        </p:blipFill>
        <p:spPr bwMode="auto">
          <a:xfrm>
            <a:off x="1168047" y="2057400"/>
            <a:ext cx="9984317" cy="6057900"/>
          </a:xfrm>
          <a:prstGeom prst="rect">
            <a:avLst/>
          </a:prstGeom>
          <a:noFill/>
          <a:ln w="9525">
            <a:noFill/>
            <a:miter lim="800000"/>
            <a:headEnd/>
            <a:tailEnd/>
          </a:ln>
          <a:effectLst/>
        </p:spPr>
      </p:pic>
      <p:sp>
        <p:nvSpPr>
          <p:cNvPr id="15" name="TextBox 14"/>
          <p:cNvSpPr txBox="1"/>
          <p:nvPr/>
        </p:nvSpPr>
        <p:spPr>
          <a:xfrm>
            <a:off x="9988550" y="2343150"/>
            <a:ext cx="2603500" cy="10556736"/>
          </a:xfrm>
          <a:prstGeom prst="rect">
            <a:avLst/>
          </a:prstGeom>
          <a:noFill/>
        </p:spPr>
        <p:txBody>
          <a:bodyPr wrap="square" rtlCol="0">
            <a:spAutoFit/>
          </a:bodyPr>
          <a:lstStyle/>
          <a:p>
            <a:r>
              <a:rPr lang="en-US" sz="3200" dirty="0" smtClean="0"/>
              <a:t>CA</a:t>
            </a:r>
          </a:p>
          <a:p>
            <a:r>
              <a:rPr lang="en-US" sz="3200" dirty="0" smtClean="0"/>
              <a:t>TX</a:t>
            </a:r>
          </a:p>
          <a:p>
            <a:r>
              <a:rPr lang="en-US" sz="3200" dirty="0" smtClean="0"/>
              <a:t>FL</a:t>
            </a:r>
          </a:p>
          <a:p>
            <a:r>
              <a:rPr lang="en-US" sz="3200" dirty="0" smtClean="0"/>
              <a:t>NY</a:t>
            </a:r>
          </a:p>
          <a:p>
            <a:r>
              <a:rPr lang="en-US" sz="3200" dirty="0" smtClean="0"/>
              <a:t>PA</a:t>
            </a:r>
          </a:p>
          <a:p>
            <a:r>
              <a:rPr lang="en-US" sz="3200" dirty="0" smtClean="0"/>
              <a:t>IL</a:t>
            </a:r>
          </a:p>
          <a:p>
            <a:r>
              <a:rPr lang="en-US" sz="3200" dirty="0" smtClean="0"/>
              <a:t>OH</a:t>
            </a:r>
          </a:p>
          <a:p>
            <a:r>
              <a:rPr lang="en-US" sz="3200" dirty="0" smtClean="0"/>
              <a:t>MI</a:t>
            </a:r>
          </a:p>
          <a:p>
            <a:r>
              <a:rPr lang="en-US" sz="3200" dirty="0" smtClean="0"/>
              <a:t>NC</a:t>
            </a:r>
          </a:p>
          <a:p>
            <a:r>
              <a:rPr lang="en-US" sz="3200" dirty="0" smtClean="0"/>
              <a:t>GA</a:t>
            </a:r>
          </a:p>
          <a:p>
            <a:r>
              <a:rPr lang="en-US" sz="3200" dirty="0" smtClean="0"/>
              <a:t>NJ</a:t>
            </a:r>
          </a:p>
          <a:p>
            <a:r>
              <a:rPr lang="en-US" sz="3200" dirty="0" smtClean="0"/>
              <a:t>VA</a:t>
            </a:r>
          </a:p>
          <a:p>
            <a:endParaRPr lang="en-US" sz="32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29</a:t>
            </a:fld>
            <a:endParaRPr lang="en-US">
              <a:solidFill>
                <a:srgbClr val="323232">
                  <a:tint val="75000"/>
                </a:srgb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630" y="5961555"/>
            <a:ext cx="11764107" cy="3170099"/>
          </a:xfrm>
          <a:prstGeom prst="rect">
            <a:avLst/>
          </a:prstGeom>
        </p:spPr>
        <p:txBody>
          <a:bodyPr wrap="square">
            <a:spAutoFit/>
          </a:bodyPr>
          <a:lstStyle/>
          <a:p>
            <a:pPr lvl="1">
              <a:defRPr sz="5000"/>
            </a:pPr>
            <a:r>
              <a:rPr lang="en-US" dirty="0" smtClean="0"/>
              <a:t>The </a:t>
            </a:r>
            <a:r>
              <a:rPr lang="en-US" dirty="0"/>
              <a:t>League of Women </a:t>
            </a:r>
            <a:r>
              <a:rPr lang="en-US" dirty="0" smtClean="0"/>
              <a:t>                    </a:t>
            </a:r>
            <a:r>
              <a:rPr lang="en-US" dirty="0"/>
              <a:t>Voters </a:t>
            </a:r>
            <a:r>
              <a:rPr lang="en-US" dirty="0" smtClean="0"/>
              <a:t>believes that </a:t>
            </a:r>
            <a:r>
              <a:rPr lang="en-US" dirty="0"/>
              <a:t>the Electoral College should be </a:t>
            </a:r>
            <a:r>
              <a:rPr lang="en-US" dirty="0" smtClean="0"/>
              <a:t>abolished in favor of a direct popular vote. </a:t>
            </a:r>
            <a:endParaRPr lang="en-US" dirty="0"/>
          </a:p>
        </p:txBody>
      </p:sp>
      <p:pic>
        <p:nvPicPr>
          <p:cNvPr id="3" name="Picture 2" descr="LWV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787" y="615461"/>
            <a:ext cx="5498287" cy="44840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12184306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smtClean="0"/>
              <a:t>Contribution to the total vote if each state voted 60-40% </a:t>
            </a:r>
          </a:p>
          <a:p>
            <a:r>
              <a:rPr lang="en-US" sz="3200" dirty="0" smtClean="0"/>
              <a:t>all for the same candidate and we elected the president by national popular vote</a:t>
            </a:r>
            <a:endParaRPr lang="en-US" sz="3200" dirty="0"/>
          </a:p>
        </p:txBody>
      </p:sp>
      <p:pic>
        <p:nvPicPr>
          <p:cNvPr id="7170" name="Picture 2"/>
          <p:cNvPicPr>
            <a:picLocks noChangeAspect="1" noChangeArrowheads="1"/>
          </p:cNvPicPr>
          <p:nvPr/>
        </p:nvPicPr>
        <p:blipFill>
          <a:blip r:embed="rId3" cstate="print"/>
          <a:srcRect/>
          <a:stretch>
            <a:fillRect/>
          </a:stretch>
        </p:blipFill>
        <p:spPr bwMode="auto">
          <a:xfrm>
            <a:off x="1199444" y="2000250"/>
            <a:ext cx="10047112" cy="6096000"/>
          </a:xfrm>
          <a:prstGeom prst="rect">
            <a:avLst/>
          </a:prstGeom>
          <a:noFill/>
          <a:ln w="9525">
            <a:noFill/>
            <a:miter lim="800000"/>
            <a:headEnd/>
            <a:tailEnd/>
          </a:ln>
          <a:effectLst/>
        </p:spPr>
      </p:pic>
      <p:sp>
        <p:nvSpPr>
          <p:cNvPr id="6" name="TextBox 5"/>
          <p:cNvSpPr txBox="1"/>
          <p:nvPr/>
        </p:nvSpPr>
        <p:spPr>
          <a:xfrm>
            <a:off x="304800" y="8096250"/>
            <a:ext cx="9036050" cy="1200329"/>
          </a:xfrm>
          <a:prstGeom prst="rect">
            <a:avLst/>
          </a:prstGeom>
          <a:noFill/>
        </p:spPr>
        <p:txBody>
          <a:bodyPr wrap="square" rtlCol="0">
            <a:spAutoFit/>
          </a:bodyPr>
          <a:lstStyle/>
          <a:p>
            <a:r>
              <a:rPr lang="en-US" dirty="0" smtClean="0"/>
              <a:t>Would need 27 states to get to 51%</a:t>
            </a:r>
          </a:p>
          <a:p>
            <a:r>
              <a:rPr lang="en-US" dirty="0" smtClean="0"/>
              <a:t>IF they all voted for the SAME candidate </a:t>
            </a:r>
          </a:p>
          <a:p>
            <a:r>
              <a:rPr lang="en-US" dirty="0" smtClean="0"/>
              <a:t>by a 20-POINT margin!</a:t>
            </a:r>
            <a:endParaRPr lang="en-US" dirty="0"/>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30</a:t>
            </a:fld>
            <a:endParaRPr lang="en-US">
              <a:solidFill>
                <a:srgbClr val="323232">
                  <a:tint val="75000"/>
                </a:srgbClr>
              </a:solidFill>
            </a:endParaRPr>
          </a:p>
        </p:txBody>
      </p:sp>
      <p:sp>
        <p:nvSpPr>
          <p:cNvPr id="8" name="TextBox 7"/>
          <p:cNvSpPr txBox="1"/>
          <p:nvPr/>
        </p:nvSpPr>
        <p:spPr>
          <a:xfrm>
            <a:off x="9988550" y="2343150"/>
            <a:ext cx="2603500" cy="11049179"/>
          </a:xfrm>
          <a:prstGeom prst="rect">
            <a:avLst/>
          </a:prstGeom>
          <a:noFill/>
        </p:spPr>
        <p:txBody>
          <a:bodyPr wrap="square" rtlCol="0">
            <a:spAutoFit/>
          </a:bodyPr>
          <a:lstStyle/>
          <a:p>
            <a:r>
              <a:rPr lang="en-US" sz="3200" dirty="0" smtClean="0"/>
              <a:t>CA WA</a:t>
            </a:r>
          </a:p>
          <a:p>
            <a:r>
              <a:rPr lang="en-US" sz="3200" dirty="0" smtClean="0"/>
              <a:t>TX MA</a:t>
            </a:r>
          </a:p>
          <a:p>
            <a:r>
              <a:rPr lang="en-US" sz="3200" dirty="0" smtClean="0"/>
              <a:t>FL TN</a:t>
            </a:r>
          </a:p>
          <a:p>
            <a:r>
              <a:rPr lang="en-US" sz="3200" dirty="0" smtClean="0"/>
              <a:t>NY IN</a:t>
            </a:r>
          </a:p>
          <a:p>
            <a:r>
              <a:rPr lang="en-US" sz="3200" dirty="0" smtClean="0"/>
              <a:t>PA AZ</a:t>
            </a:r>
          </a:p>
          <a:p>
            <a:r>
              <a:rPr lang="en-US" sz="3200" dirty="0" smtClean="0"/>
              <a:t>IL MO</a:t>
            </a:r>
          </a:p>
          <a:p>
            <a:r>
              <a:rPr lang="en-US" sz="3200" dirty="0" smtClean="0"/>
              <a:t>OH WI</a:t>
            </a:r>
          </a:p>
          <a:p>
            <a:r>
              <a:rPr lang="en-US" sz="3200" dirty="0" smtClean="0"/>
              <a:t>MI MD</a:t>
            </a:r>
          </a:p>
          <a:p>
            <a:r>
              <a:rPr lang="en-US" sz="3200" dirty="0" smtClean="0"/>
              <a:t>NC CO</a:t>
            </a:r>
          </a:p>
          <a:p>
            <a:r>
              <a:rPr lang="en-US" sz="3200" dirty="0" smtClean="0"/>
              <a:t>GA MN</a:t>
            </a:r>
          </a:p>
          <a:p>
            <a:r>
              <a:rPr lang="en-US" sz="3200" dirty="0" smtClean="0"/>
              <a:t>NJ SC</a:t>
            </a:r>
          </a:p>
          <a:p>
            <a:r>
              <a:rPr lang="en-US" sz="3200" dirty="0" smtClean="0"/>
              <a:t>VA AL</a:t>
            </a:r>
          </a:p>
          <a:p>
            <a:r>
              <a:rPr lang="en-US" sz="3200" dirty="0" smtClean="0"/>
              <a:t>KY LA</a:t>
            </a:r>
          </a:p>
          <a:p>
            <a:r>
              <a:rPr lang="en-US" sz="3200" dirty="0" smtClean="0"/>
              <a:t>OR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Fact:</a:t>
            </a:r>
            <a:endParaRPr lang="en-US" sz="7200" dirty="0">
              <a:solidFill>
                <a:schemeClr val="tx1"/>
              </a:solidFill>
            </a:endParaRPr>
          </a:p>
        </p:txBody>
      </p:sp>
      <p:sp>
        <p:nvSpPr>
          <p:cNvPr id="3" name="Text Placeholder 2"/>
          <p:cNvSpPr>
            <a:spLocks noGrp="1"/>
          </p:cNvSpPr>
          <p:nvPr>
            <p:ph type="body" sz="quarter" idx="13"/>
          </p:nvPr>
        </p:nvSpPr>
        <p:spPr>
          <a:xfrm>
            <a:off x="2470912" y="3490093"/>
            <a:ext cx="8062976" cy="3789938"/>
          </a:xfrm>
        </p:spPr>
        <p:txBody>
          <a:bodyPr/>
          <a:lstStyle/>
          <a:p>
            <a:r>
              <a:rPr lang="en-US" sz="4000" i="0" dirty="0" smtClean="0">
                <a:latin typeface="Helvetica Neue"/>
                <a:ea typeface="Helvetica Neue"/>
                <a:cs typeface="Helvetica Neue"/>
                <a:sym typeface="Helvetica Neue"/>
              </a:rPr>
              <a:t>Votes from ALL states would be necessary to win the presidency.</a:t>
            </a:r>
          </a:p>
          <a:p>
            <a:endParaRPr lang="en-US" sz="4000" i="0" dirty="0" smtClean="0">
              <a:latin typeface="Helvetica Neue"/>
              <a:ea typeface="Helvetica Neue"/>
              <a:cs typeface="Helvetica Neue"/>
              <a:sym typeface="Helvetica Neue"/>
            </a:endParaRPr>
          </a:p>
          <a:p>
            <a:r>
              <a:rPr lang="en-US" sz="4000" i="0" dirty="0" smtClean="0">
                <a:latin typeface="Helvetica Neue"/>
                <a:ea typeface="Helvetica Neue"/>
                <a:cs typeface="Helvetica Neue"/>
                <a:sym typeface="Helvetica Neue"/>
              </a:rPr>
              <a:t>Election by popular vote means all votes count.</a:t>
            </a:r>
          </a:p>
          <a:p>
            <a:endParaRPr lang="en-US" sz="4000" i="0" dirty="0" smtClean="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31</a:t>
            </a:fld>
            <a:endParaRPr lang="en-US">
              <a:solidFill>
                <a:srgbClr val="FFFFFF">
                  <a:tint val="75000"/>
                </a:srgbClr>
              </a:solidFill>
            </a:endParaRPr>
          </a:p>
        </p:txBody>
      </p:sp>
    </p:spTree>
    <p:extLst>
      <p:ext uri="{BB962C8B-B14F-4D97-AF65-F5344CB8AC3E}">
        <p14:creationId xmlns:p14="http://schemas.microsoft.com/office/powerpoint/2010/main" val="3377314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Myth #2</a:t>
            </a:r>
            <a:endParaRPr lang="en-US" sz="7200" dirty="0">
              <a:solidFill>
                <a:schemeClr val="tx1"/>
              </a:solidFill>
            </a:endParaRPr>
          </a:p>
        </p:txBody>
      </p:sp>
      <p:sp>
        <p:nvSpPr>
          <p:cNvPr id="3" name="Text Placeholder 2"/>
          <p:cNvSpPr>
            <a:spLocks noGrp="1"/>
          </p:cNvSpPr>
          <p:nvPr>
            <p:ph type="body" sz="quarter" idx="13"/>
          </p:nvPr>
        </p:nvSpPr>
        <p:spPr>
          <a:xfrm>
            <a:off x="2470912" y="3490093"/>
            <a:ext cx="8062976" cy="3789938"/>
          </a:xfrm>
        </p:spPr>
        <p:txBody>
          <a:bodyPr/>
          <a:lstStyle/>
          <a:p>
            <a:pPr defTabSz="584200" hangingPunct="0">
              <a:lnSpc>
                <a:spcPct val="100000"/>
              </a:lnSpc>
              <a:spcBef>
                <a:spcPts val="0"/>
              </a:spcBef>
            </a:pPr>
            <a:r>
              <a:rPr lang="en-US" sz="4000" i="0" dirty="0">
                <a:solidFill>
                  <a:schemeClr val="bg1">
                    <a:lumMod val="10000"/>
                    <a:lumOff val="90000"/>
                  </a:schemeClr>
                </a:solidFill>
                <a:latin typeface="Helvetica Neue"/>
                <a:ea typeface="Helvetica Neue"/>
                <a:cs typeface="Helvetica Neue"/>
                <a:sym typeface="Helvetica Neue"/>
              </a:rPr>
              <a:t>Smaller, less populated states need the protection of the Electoral College to ensure their interests are represented by the President.</a:t>
            </a:r>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32</a:t>
            </a:fld>
            <a:endParaRPr lang="en-US">
              <a:solidFill>
                <a:srgbClr val="FFFFFF">
                  <a:tint val="75000"/>
                </a:srgbClr>
              </a:solidFill>
            </a:endParaRPr>
          </a:p>
        </p:txBody>
      </p:sp>
    </p:spTree>
    <p:extLst>
      <p:ext uri="{BB962C8B-B14F-4D97-AF65-F5344CB8AC3E}">
        <p14:creationId xmlns:p14="http://schemas.microsoft.com/office/powerpoint/2010/main" val="71877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Fact:</a:t>
            </a:r>
            <a:endParaRPr lang="en-US" sz="7200" dirty="0">
              <a:solidFill>
                <a:schemeClr val="tx1"/>
              </a:solidFill>
            </a:endParaRPr>
          </a:p>
        </p:txBody>
      </p:sp>
      <p:sp>
        <p:nvSpPr>
          <p:cNvPr id="3" name="Text Placeholder 2"/>
          <p:cNvSpPr>
            <a:spLocks noGrp="1"/>
          </p:cNvSpPr>
          <p:nvPr>
            <p:ph type="body" sz="quarter" idx="13"/>
          </p:nvPr>
        </p:nvSpPr>
        <p:spPr>
          <a:xfrm>
            <a:off x="2401121" y="3490093"/>
            <a:ext cx="8062976" cy="3789938"/>
          </a:xfrm>
        </p:spPr>
        <p:txBody>
          <a:bodyPr/>
          <a:lstStyle/>
          <a:p>
            <a:pPr>
              <a:lnSpc>
                <a:spcPct val="100000"/>
              </a:lnSpc>
            </a:pPr>
            <a:r>
              <a:rPr lang="en-US" sz="4000" i="0" dirty="0" smtClean="0">
                <a:latin typeface="Helvetica Neue"/>
                <a:ea typeface="Helvetica Neue"/>
                <a:cs typeface="Helvetica Neue"/>
                <a:sym typeface="Helvetica Neue"/>
              </a:rPr>
              <a:t>There is no coherent “small state” or “large state” interest that needs protecting.  All of our states have diverse interests.</a:t>
            </a: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33</a:t>
            </a:fld>
            <a:endParaRPr lang="en-US">
              <a:solidFill>
                <a:srgbClr val="FFFFFF">
                  <a:tint val="75000"/>
                </a:srgbClr>
              </a:solidFill>
            </a:endParaRPr>
          </a:p>
        </p:txBody>
      </p:sp>
    </p:spTree>
    <p:extLst>
      <p:ext uri="{BB962C8B-B14F-4D97-AF65-F5344CB8AC3E}">
        <p14:creationId xmlns:p14="http://schemas.microsoft.com/office/powerpoint/2010/main" val="1105047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004461" y="819062"/>
            <a:ext cx="8855309" cy="707886"/>
          </a:xfrm>
          <a:prstGeom prst="rect">
            <a:avLst/>
          </a:prstGeom>
        </p:spPr>
        <p:txBody>
          <a:bodyPr wrap="none">
            <a:spAutoFit/>
          </a:bodyPr>
          <a:lstStyle/>
          <a:p>
            <a:r>
              <a:rPr lang="en-US" sz="4000" b="0" dirty="0" smtClean="0">
                <a:solidFill>
                  <a:schemeClr val="tx2"/>
                </a:solidFill>
              </a:rPr>
              <a:t>All of our states have diverse interests</a:t>
            </a:r>
            <a:endParaRPr lang="en-US" sz="4000" b="0" dirty="0">
              <a:solidFill>
                <a:schemeClr val="tx2"/>
              </a:solidFill>
            </a:endParaRPr>
          </a:p>
        </p:txBody>
      </p:sp>
      <p:pic>
        <p:nvPicPr>
          <p:cNvPr id="10242" name="Picture 2" descr="C:\Users\Karen\Desktop\Karen's folder\Electoral College\Computer progra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4902740"/>
            <a:ext cx="6509507" cy="433847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ren\Desktop\Karen's folder\Electoral College\Farmers mark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090" y="1906620"/>
            <a:ext cx="6214849" cy="4661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11317" y="6567757"/>
            <a:ext cx="1906622" cy="338554"/>
          </a:xfrm>
          <a:prstGeom prst="rect">
            <a:avLst/>
          </a:prstGeom>
          <a:noFill/>
        </p:spPr>
        <p:txBody>
          <a:bodyPr wrap="square" rtlCol="0">
            <a:spAutoFit/>
          </a:bodyPr>
          <a:lstStyle/>
          <a:p>
            <a:r>
              <a:rPr lang="en-US" sz="1600" b="0" dirty="0" smtClean="0"/>
              <a:t>Natalie </a:t>
            </a:r>
            <a:r>
              <a:rPr lang="en-US" sz="1600" b="0" dirty="0" err="1" smtClean="0"/>
              <a:t>Maynor</a:t>
            </a:r>
            <a:endParaRPr lang="en-US" sz="1600" b="0" dirty="0"/>
          </a:p>
        </p:txBody>
      </p:sp>
      <p:sp>
        <p:nvSpPr>
          <p:cNvPr id="11" name="Slide Number Placeholder 10"/>
          <p:cNvSpPr>
            <a:spLocks noGrp="1"/>
          </p:cNvSpPr>
          <p:nvPr>
            <p:ph type="sldNum" sz="quarter" idx="12"/>
          </p:nvPr>
        </p:nvSpPr>
        <p:spPr/>
        <p:txBody>
          <a:bodyPr/>
          <a:lstStyle/>
          <a:p>
            <a:fld id="{11226B5B-2E80-3F4B-AB33-B0C163CCE2B1}" type="slidenum">
              <a:rPr lang="en-US" smtClean="0">
                <a:solidFill>
                  <a:srgbClr val="323232">
                    <a:tint val="75000"/>
                  </a:srgbClr>
                </a:solidFill>
              </a:rPr>
              <a:pPr/>
              <a:t>34</a:t>
            </a:fld>
            <a:endParaRPr lang="en-US">
              <a:solidFill>
                <a:srgbClr val="323232">
                  <a:tint val="75000"/>
                </a:srgbClr>
              </a:solidFill>
            </a:endParaRPr>
          </a:p>
        </p:txBody>
      </p:sp>
    </p:spTree>
    <p:extLst>
      <p:ext uri="{BB962C8B-B14F-4D97-AF65-F5344CB8AC3E}">
        <p14:creationId xmlns:p14="http://schemas.microsoft.com/office/powerpoint/2010/main" val="1285852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0" descr="C:\Users\Karen\Desktop\Karen's folder\Electoral College\c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82" y="7731891"/>
            <a:ext cx="1475932" cy="1819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C:\Users\Karen\Desktop\Karen's folder\Electoral College\f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1366" y="1313011"/>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cstate="print"/>
          <a:srcRect/>
          <a:stretch>
            <a:fillRect/>
          </a:stretch>
        </p:blipFill>
        <p:spPr bwMode="auto">
          <a:xfrm>
            <a:off x="1284051" y="5454618"/>
            <a:ext cx="4572001" cy="3379851"/>
          </a:xfrm>
          <a:prstGeom prst="rect">
            <a:avLst/>
          </a:prstGeom>
          <a:noFill/>
          <a:ln w="9525">
            <a:noFill/>
            <a:miter lim="800000"/>
            <a:headEnd/>
            <a:tailEnd/>
          </a:ln>
        </p:spPr>
      </p:pic>
      <p:pic>
        <p:nvPicPr>
          <p:cNvPr id="9" name="Picture 8" descr="1200px-Oranges_in_the_tree.jpeg"/>
          <p:cNvPicPr>
            <a:picLocks noChangeAspect="1"/>
          </p:cNvPicPr>
          <p:nvPr/>
        </p:nvPicPr>
        <p:blipFill>
          <a:blip r:embed="rId6" cstate="print"/>
          <a:stretch>
            <a:fillRect/>
          </a:stretch>
        </p:blipFill>
        <p:spPr>
          <a:xfrm>
            <a:off x="7276289" y="1641128"/>
            <a:ext cx="4432434" cy="3324326"/>
          </a:xfrm>
          <a:prstGeom prst="rect">
            <a:avLst/>
          </a:prstGeom>
        </p:spPr>
      </p:pic>
      <p:pic>
        <p:nvPicPr>
          <p:cNvPr id="10" name="Picture 9" descr="1200px-Closeup_of_field_in_Mahoning_Township,_Montour_County,_Pennsylvania.jpeg"/>
          <p:cNvPicPr>
            <a:picLocks noChangeAspect="1"/>
          </p:cNvPicPr>
          <p:nvPr/>
        </p:nvPicPr>
        <p:blipFill>
          <a:blip r:embed="rId7" cstate="print"/>
          <a:stretch>
            <a:fillRect/>
          </a:stretch>
        </p:blipFill>
        <p:spPr>
          <a:xfrm>
            <a:off x="7057354" y="5733177"/>
            <a:ext cx="4651369" cy="3101292"/>
          </a:xfrm>
          <a:prstGeom prst="rect">
            <a:avLst/>
          </a:prstGeom>
        </p:spPr>
      </p:pic>
      <p:pic>
        <p:nvPicPr>
          <p:cNvPr id="11" name="Picture 10" descr="1200px-Cattle_grazing_Ochiltree_County,_TX_IMG_6050.jpeg"/>
          <p:cNvPicPr>
            <a:picLocks noChangeAspect="1"/>
          </p:cNvPicPr>
          <p:nvPr/>
        </p:nvPicPr>
        <p:blipFill>
          <a:blip r:embed="rId8" cstate="print"/>
          <a:stretch>
            <a:fillRect/>
          </a:stretch>
        </p:blipFill>
        <p:spPr>
          <a:xfrm>
            <a:off x="1283835" y="1429403"/>
            <a:ext cx="4533197" cy="3399898"/>
          </a:xfrm>
          <a:prstGeom prst="rect">
            <a:avLst/>
          </a:prstGeom>
        </p:spPr>
      </p:pic>
      <p:sp>
        <p:nvSpPr>
          <p:cNvPr id="2" name="TextBox 1"/>
          <p:cNvSpPr txBox="1"/>
          <p:nvPr/>
        </p:nvSpPr>
        <p:spPr>
          <a:xfrm>
            <a:off x="4255856" y="8801791"/>
            <a:ext cx="1958784" cy="338554"/>
          </a:xfrm>
          <a:prstGeom prst="rect">
            <a:avLst/>
          </a:prstGeom>
          <a:noFill/>
        </p:spPr>
        <p:txBody>
          <a:bodyPr wrap="square" rtlCol="0">
            <a:spAutoFit/>
          </a:bodyPr>
          <a:lstStyle/>
          <a:p>
            <a:r>
              <a:rPr lang="en-US" sz="1600" b="0" dirty="0" smtClean="0">
                <a:solidFill>
                  <a:schemeClr val="tx1"/>
                </a:solidFill>
              </a:rPr>
              <a:t>Terrie Miller</a:t>
            </a:r>
            <a:endParaRPr lang="en-US" sz="1600" b="0" dirty="0">
              <a:solidFill>
                <a:schemeClr val="tx1"/>
              </a:solidFill>
            </a:endParaRPr>
          </a:p>
        </p:txBody>
      </p:sp>
      <p:sp>
        <p:nvSpPr>
          <p:cNvPr id="3" name="TextBox 2"/>
          <p:cNvSpPr txBox="1"/>
          <p:nvPr/>
        </p:nvSpPr>
        <p:spPr>
          <a:xfrm>
            <a:off x="9229494" y="4943733"/>
            <a:ext cx="2723744" cy="338554"/>
          </a:xfrm>
          <a:prstGeom prst="rect">
            <a:avLst/>
          </a:prstGeom>
          <a:noFill/>
        </p:spPr>
        <p:txBody>
          <a:bodyPr wrap="square" rtlCol="0">
            <a:spAutoFit/>
          </a:bodyPr>
          <a:lstStyle/>
          <a:p>
            <a:r>
              <a:rPr lang="en-US" sz="1600" b="0" dirty="0" smtClean="0"/>
              <a:t>Mohamed </a:t>
            </a:r>
            <a:r>
              <a:rPr lang="en-US" sz="1600" b="0" dirty="0" err="1" smtClean="0"/>
              <a:t>Amarochan</a:t>
            </a:r>
            <a:endParaRPr lang="en-US" sz="1600" b="0" dirty="0"/>
          </a:p>
        </p:txBody>
      </p:sp>
      <p:sp>
        <p:nvSpPr>
          <p:cNvPr id="4" name="Rectangle 3"/>
          <p:cNvSpPr/>
          <p:nvPr/>
        </p:nvSpPr>
        <p:spPr>
          <a:xfrm>
            <a:off x="2243059" y="219270"/>
            <a:ext cx="8518679" cy="800219"/>
          </a:xfrm>
          <a:prstGeom prst="rect">
            <a:avLst/>
          </a:prstGeom>
        </p:spPr>
        <p:txBody>
          <a:bodyPr wrap="none">
            <a:spAutoFit/>
          </a:bodyPr>
          <a:lstStyle/>
          <a:p>
            <a:r>
              <a:rPr lang="en-US" sz="4600" b="0" dirty="0">
                <a:solidFill>
                  <a:schemeClr val="tx2"/>
                </a:solidFill>
              </a:rPr>
              <a:t>Most farmers live in large states</a:t>
            </a:r>
          </a:p>
        </p:txBody>
      </p:sp>
      <p:sp>
        <p:nvSpPr>
          <p:cNvPr id="5" name="TextBox 4"/>
          <p:cNvSpPr txBox="1"/>
          <p:nvPr/>
        </p:nvSpPr>
        <p:spPr>
          <a:xfrm>
            <a:off x="10761738" y="8834469"/>
            <a:ext cx="1361872" cy="338554"/>
          </a:xfrm>
          <a:prstGeom prst="rect">
            <a:avLst/>
          </a:prstGeom>
          <a:noFill/>
        </p:spPr>
        <p:txBody>
          <a:bodyPr wrap="square" rtlCol="0">
            <a:spAutoFit/>
          </a:bodyPr>
          <a:lstStyle/>
          <a:p>
            <a:r>
              <a:rPr lang="en-US" sz="1600" b="0" dirty="0" err="1" smtClean="0"/>
              <a:t>Jakec</a:t>
            </a:r>
            <a:endParaRPr lang="en-US" sz="1600" b="0" dirty="0"/>
          </a:p>
        </p:txBody>
      </p:sp>
      <p:sp>
        <p:nvSpPr>
          <p:cNvPr id="6" name="TextBox 5"/>
          <p:cNvSpPr txBox="1"/>
          <p:nvPr/>
        </p:nvSpPr>
        <p:spPr>
          <a:xfrm>
            <a:off x="4191395" y="4796177"/>
            <a:ext cx="2023245" cy="338554"/>
          </a:xfrm>
          <a:prstGeom prst="rect">
            <a:avLst/>
          </a:prstGeom>
          <a:noFill/>
        </p:spPr>
        <p:txBody>
          <a:bodyPr wrap="square" rtlCol="0">
            <a:spAutoFit/>
          </a:bodyPr>
          <a:lstStyle/>
          <a:p>
            <a:r>
              <a:rPr lang="en-US" sz="1600" b="0" dirty="0" smtClean="0"/>
              <a:t>Billy </a:t>
            </a:r>
            <a:r>
              <a:rPr lang="en-US" sz="1600" b="0" dirty="0" err="1" smtClean="0"/>
              <a:t>Hathorn</a:t>
            </a:r>
            <a:endParaRPr lang="en-US" sz="1600" b="0" dirty="0"/>
          </a:p>
        </p:txBody>
      </p:sp>
      <p:pic>
        <p:nvPicPr>
          <p:cNvPr id="13" name="Picture 17" descr="C:\Users\Karen\Desktop\Karen's folder\Electoral College\i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3731" y="5572448"/>
            <a:ext cx="891557" cy="1572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C:\Users\Karen\Desktop\Karen's folder\Electoral College\t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9682" y="957021"/>
            <a:ext cx="1565720" cy="150418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11226B5B-2E80-3F4B-AB33-B0C163CCE2B1}" type="slidenum">
              <a:rPr lang="en-US" smtClean="0">
                <a:solidFill>
                  <a:srgbClr val="323232">
                    <a:tint val="75000"/>
                  </a:srgbClr>
                </a:solidFill>
              </a:rPr>
              <a:pPr/>
              <a:t>35</a:t>
            </a:fld>
            <a:endParaRPr lang="en-US">
              <a:solidFill>
                <a:srgbClr val="323232">
                  <a:tint val="75000"/>
                </a:srgbClr>
              </a:solidFill>
            </a:endParaRPr>
          </a:p>
        </p:txBody>
      </p:sp>
    </p:spTree>
    <p:extLst>
      <p:ext uri="{BB962C8B-B14F-4D97-AF65-F5344CB8AC3E}">
        <p14:creationId xmlns:p14="http://schemas.microsoft.com/office/powerpoint/2010/main" val="228795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aren\Desktop\Karen's folder\Electoral College\Budget prote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798" y="1627356"/>
            <a:ext cx="5798286" cy="3261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ren\Desktop\Karen's folder\Electoral College\Water pro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2650714"/>
            <a:ext cx="6534826" cy="447635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102663" y="703903"/>
            <a:ext cx="8940268"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smtClean="0">
                <a:solidFill>
                  <a:srgbClr val="00A2FF">
                    <a:lumMod val="50000"/>
                  </a:srgbClr>
                </a:solidFill>
                <a:latin typeface="Helvetica Neue Medium"/>
                <a:sym typeface="Helvetica Neue Medium"/>
              </a:rPr>
              <a:t>Our political interests cross state lines.</a:t>
            </a:r>
            <a:endParaRPr kumimoji="0" lang="en-US" sz="4000" b="0" i="0" u="none" strike="noStrike" kern="0" cap="none" spc="0" normalizeH="0" baseline="0" noProof="0" dirty="0" smtClean="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Marchers_with_signs_at_the_March_on_Washington,_1963.jpg"/>
          <p:cNvPicPr>
            <a:picLocks noChangeAspect="1"/>
          </p:cNvPicPr>
          <p:nvPr/>
        </p:nvPicPr>
        <p:blipFill>
          <a:blip r:embed="rId5" cstate="print"/>
          <a:stretch>
            <a:fillRect/>
          </a:stretch>
        </p:blipFill>
        <p:spPr>
          <a:xfrm>
            <a:off x="6200472" y="5345481"/>
            <a:ext cx="5912153" cy="3941436"/>
          </a:xfrm>
          <a:prstGeom prst="rect">
            <a:avLst/>
          </a:prstGeom>
        </p:spPr>
      </p:pic>
      <p:sp>
        <p:nvSpPr>
          <p:cNvPr id="4" name="TextBox 3"/>
          <p:cNvSpPr txBox="1"/>
          <p:nvPr/>
        </p:nvSpPr>
        <p:spPr>
          <a:xfrm>
            <a:off x="6511351" y="9344373"/>
            <a:ext cx="6303525" cy="338554"/>
          </a:xfrm>
          <a:prstGeom prst="rect">
            <a:avLst/>
          </a:prstGeom>
          <a:noFill/>
        </p:spPr>
        <p:txBody>
          <a:bodyPr wrap="square" rtlCol="0">
            <a:spAutoFit/>
          </a:bodyPr>
          <a:lstStyle/>
          <a:p>
            <a:r>
              <a:rPr lang="en-US" sz="1600" b="0" dirty="0" smtClean="0"/>
              <a:t>Marion S. </a:t>
            </a:r>
            <a:r>
              <a:rPr lang="en-US" sz="1600" b="0" dirty="0" err="1" smtClean="0"/>
              <a:t>Trikosko</a:t>
            </a:r>
            <a:r>
              <a:rPr lang="en-US" sz="1600" b="0" dirty="0"/>
              <a:t>, </a:t>
            </a:r>
            <a:r>
              <a:rPr lang="en-US" sz="1600" b="0" dirty="0" smtClean="0"/>
              <a:t>U.S. News &amp; World Report Magazine</a:t>
            </a:r>
            <a:endParaRPr lang="en-US" sz="1600" b="0" dirty="0"/>
          </a:p>
        </p:txBody>
      </p:sp>
      <p:sp>
        <p:nvSpPr>
          <p:cNvPr id="6" name="TextBox 5"/>
          <p:cNvSpPr txBox="1"/>
          <p:nvPr/>
        </p:nvSpPr>
        <p:spPr>
          <a:xfrm>
            <a:off x="10421566" y="4888892"/>
            <a:ext cx="1854318" cy="338554"/>
          </a:xfrm>
          <a:prstGeom prst="rect">
            <a:avLst/>
          </a:prstGeom>
          <a:noFill/>
        </p:spPr>
        <p:txBody>
          <a:bodyPr wrap="square" rtlCol="0">
            <a:spAutoFit/>
          </a:bodyPr>
          <a:lstStyle/>
          <a:p>
            <a:r>
              <a:rPr lang="en-US" sz="1600" b="0" dirty="0" smtClean="0"/>
              <a:t>Justin </a:t>
            </a:r>
            <a:r>
              <a:rPr lang="en-US" sz="1600" b="0" dirty="0" err="1" smtClean="0"/>
              <a:t>Ormon</a:t>
            </a:r>
            <a:r>
              <a:rPr lang="en-US" sz="1600" b="0" dirty="0" err="1"/>
              <a:t>t</a:t>
            </a:r>
            <a:endParaRPr lang="en-US" sz="1600" b="0" dirty="0"/>
          </a:p>
        </p:txBody>
      </p:sp>
      <p:sp>
        <p:nvSpPr>
          <p:cNvPr id="9" name="TextBox 8"/>
          <p:cNvSpPr txBox="1"/>
          <p:nvPr/>
        </p:nvSpPr>
        <p:spPr>
          <a:xfrm>
            <a:off x="4604426" y="7127070"/>
            <a:ext cx="1731524" cy="338554"/>
          </a:xfrm>
          <a:prstGeom prst="rect">
            <a:avLst/>
          </a:prstGeom>
          <a:noFill/>
        </p:spPr>
        <p:txBody>
          <a:bodyPr wrap="square" rtlCol="0">
            <a:spAutoFit/>
          </a:bodyPr>
          <a:lstStyle/>
          <a:p>
            <a:r>
              <a:rPr lang="en-US" sz="1600" b="0" dirty="0" smtClean="0"/>
              <a:t>Rob87438</a:t>
            </a:r>
            <a:endParaRPr lang="en-US" sz="1600" b="0" dirty="0"/>
          </a:p>
        </p:txBody>
      </p:sp>
      <p:sp>
        <p:nvSpPr>
          <p:cNvPr id="13" name="Slide Number Placeholder 12"/>
          <p:cNvSpPr>
            <a:spLocks noGrp="1"/>
          </p:cNvSpPr>
          <p:nvPr>
            <p:ph type="sldNum" sz="quarter" idx="12"/>
          </p:nvPr>
        </p:nvSpPr>
        <p:spPr/>
        <p:txBody>
          <a:bodyPr/>
          <a:lstStyle/>
          <a:p>
            <a:fld id="{11226B5B-2E80-3F4B-AB33-B0C163CCE2B1}" type="slidenum">
              <a:rPr lang="en-US" smtClean="0">
                <a:solidFill>
                  <a:srgbClr val="323232">
                    <a:tint val="75000"/>
                  </a:srgbClr>
                </a:solidFill>
              </a:rPr>
              <a:pPr/>
              <a:t>36</a:t>
            </a:fld>
            <a:endParaRPr lang="en-US">
              <a:solidFill>
                <a:srgbClr val="323232">
                  <a:tint val="75000"/>
                </a:srgbClr>
              </a:solidFill>
            </a:endParaRPr>
          </a:p>
        </p:txBody>
      </p:sp>
    </p:spTree>
    <p:extLst>
      <p:ext uri="{BB962C8B-B14F-4D97-AF65-F5344CB8AC3E}">
        <p14:creationId xmlns:p14="http://schemas.microsoft.com/office/powerpoint/2010/main" val="3397602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58917" y="814973"/>
            <a:ext cx="11482754" cy="738664"/>
          </a:xfrm>
          <a:prstGeom prst="rect">
            <a:avLst/>
          </a:prstGeom>
        </p:spPr>
        <p:txBody>
          <a:bodyPr wrap="square">
            <a:spAutoFit/>
          </a:bodyPr>
          <a:lstStyle/>
          <a:p>
            <a:r>
              <a:rPr lang="en-US" sz="4100" dirty="0" smtClean="0">
                <a:solidFill>
                  <a:schemeClr val="tx2"/>
                </a:solidFill>
              </a:rPr>
              <a:t>Small States Do Not Vote as a Bloc</a:t>
            </a:r>
            <a:endParaRPr lang="en-US" sz="4100" dirty="0">
              <a:solidFill>
                <a:schemeClr val="tx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86" y="2076537"/>
            <a:ext cx="10959619" cy="658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37</a:t>
            </a:fld>
            <a:endParaRPr lang="en-US">
              <a:solidFill>
                <a:srgbClr val="FFFFFF">
                  <a:tint val="75000"/>
                </a:srgbClr>
              </a:solidFill>
            </a:endParaRPr>
          </a:p>
        </p:txBody>
      </p:sp>
    </p:spTree>
    <p:extLst>
      <p:ext uri="{BB962C8B-B14F-4D97-AF65-F5344CB8AC3E}">
        <p14:creationId xmlns:p14="http://schemas.microsoft.com/office/powerpoint/2010/main" val="45475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303574" y="961854"/>
            <a:ext cx="10538461"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smtClean="0">
                <a:solidFill>
                  <a:srgbClr val="00A2FF">
                    <a:lumMod val="50000"/>
                  </a:srgbClr>
                </a:solidFill>
                <a:latin typeface="Helvetica Neue Medium"/>
                <a:sym typeface="Helvetica Neue Medium"/>
              </a:rPr>
              <a:t>Candidates focus their time in “swing states,” </a:t>
            </a:r>
          </a:p>
          <a:p>
            <a:pPr marL="0" marR="0" lvl="0" indent="0" defTabSz="914400" eaLnBrk="1" fontAlgn="auto" latinLnBrk="0" hangingPunct="1">
              <a:lnSpc>
                <a:spcPct val="100000"/>
              </a:lnSpc>
              <a:spcBef>
                <a:spcPts val="0"/>
              </a:spcBef>
              <a:spcAft>
                <a:spcPts val="0"/>
              </a:spcAft>
              <a:buClrTx/>
              <a:buSzTx/>
              <a:buFontTx/>
              <a:buNone/>
              <a:tabLst/>
              <a:defRPr/>
            </a:pPr>
            <a:r>
              <a:rPr lang="en-US" sz="4000" b="0" dirty="0" smtClean="0">
                <a:solidFill>
                  <a:srgbClr val="00A2FF">
                    <a:lumMod val="50000"/>
                  </a:srgbClr>
                </a:solidFill>
                <a:latin typeface="Helvetica Neue Medium"/>
                <a:sym typeface="Helvetica Neue Medium"/>
              </a:rPr>
              <a:t>not small states.</a:t>
            </a:r>
            <a:endParaRPr kumimoji="0" lang="en-US" sz="4000" b="0" i="0" u="none" strike="noStrike" kern="0" cap="none" spc="0" normalizeH="0" baseline="0" noProof="0" dirty="0" smtClean="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Image result for swing states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89" y="2672861"/>
            <a:ext cx="9487029" cy="596032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38</a:t>
            </a:fld>
            <a:endParaRPr lang="en-US">
              <a:solidFill>
                <a:srgbClr val="323232">
                  <a:tint val="75000"/>
                </a:srgbClr>
              </a:solidFill>
            </a:endParaRPr>
          </a:p>
        </p:txBody>
      </p:sp>
    </p:spTree>
    <p:extLst>
      <p:ext uri="{BB962C8B-B14F-4D97-AF65-F5344CB8AC3E}">
        <p14:creationId xmlns:p14="http://schemas.microsoft.com/office/powerpoint/2010/main" val="368003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Myth #3</a:t>
            </a:r>
            <a:endParaRPr lang="en-US" sz="7200" dirty="0">
              <a:solidFill>
                <a:schemeClr val="tx1"/>
              </a:solidFill>
            </a:endParaRPr>
          </a:p>
        </p:txBody>
      </p:sp>
      <p:sp>
        <p:nvSpPr>
          <p:cNvPr id="3" name="Text Placeholder 2"/>
          <p:cNvSpPr>
            <a:spLocks noGrp="1"/>
          </p:cNvSpPr>
          <p:nvPr>
            <p:ph type="body" sz="quarter" idx="13"/>
          </p:nvPr>
        </p:nvSpPr>
        <p:spPr>
          <a:xfrm>
            <a:off x="2470912" y="3490093"/>
            <a:ext cx="8062976" cy="3789938"/>
          </a:xfrm>
        </p:spPr>
        <p:txBody>
          <a:bodyPr/>
          <a:lstStyle/>
          <a:p>
            <a:pPr defTabSz="584200" hangingPunct="0">
              <a:lnSpc>
                <a:spcPct val="100000"/>
              </a:lnSpc>
              <a:spcBef>
                <a:spcPts val="0"/>
              </a:spcBef>
            </a:pPr>
            <a:r>
              <a:rPr lang="en-US" sz="4000" i="0" dirty="0" smtClean="0">
                <a:solidFill>
                  <a:schemeClr val="bg1">
                    <a:lumMod val="10000"/>
                    <a:lumOff val="90000"/>
                  </a:schemeClr>
                </a:solidFill>
                <a:latin typeface="Helvetica Neue"/>
                <a:ea typeface="Helvetica Neue"/>
                <a:cs typeface="Helvetica Neue"/>
                <a:sym typeface="Helvetica Neue"/>
              </a:rPr>
              <a:t>Abolishing the Electoral College will mostly benefit Democratic candidates.</a:t>
            </a:r>
            <a:endParaRPr lang="en-US" sz="4000" i="0" dirty="0">
              <a:solidFill>
                <a:schemeClr val="bg1">
                  <a:lumMod val="10000"/>
                  <a:lumOff val="90000"/>
                </a:schemeClr>
              </a:solidFill>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39</a:t>
            </a:fld>
            <a:endParaRPr lang="en-US">
              <a:solidFill>
                <a:srgbClr val="FFFFFF">
                  <a:tint val="75000"/>
                </a:srgbClr>
              </a:solidFill>
            </a:endParaRPr>
          </a:p>
        </p:txBody>
      </p:sp>
    </p:spTree>
    <p:extLst>
      <p:ext uri="{BB962C8B-B14F-4D97-AF65-F5344CB8AC3E}">
        <p14:creationId xmlns:p14="http://schemas.microsoft.com/office/powerpoint/2010/main" val="131466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5058335"/>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None/>
            </a:pPr>
            <a:endParaRPr lang="en-US" sz="3600" dirty="0" smtClean="0">
              <a:latin typeface="+mn-l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Karen\Desktop\Karen's Folder\Electoral College\Photos and images\2004 EC actual.JPG"/>
          <p:cNvPicPr>
            <a:picLocks noChangeAspect="1" noChangeArrowheads="1"/>
          </p:cNvPicPr>
          <p:nvPr/>
        </p:nvPicPr>
        <p:blipFill>
          <a:blip r:embed="rId3" cstate="print"/>
          <a:srcRect/>
          <a:stretch>
            <a:fillRect/>
          </a:stretch>
        </p:blipFill>
        <p:spPr bwMode="auto">
          <a:xfrm>
            <a:off x="1406769" y="312738"/>
            <a:ext cx="10058399" cy="6916733"/>
          </a:xfrm>
          <a:prstGeom prst="rect">
            <a:avLst/>
          </a:prstGeom>
          <a:noFill/>
        </p:spPr>
      </p:pic>
      <p:graphicFrame>
        <p:nvGraphicFramePr>
          <p:cNvPr id="6" name="Chart 5"/>
          <p:cNvGraphicFramePr>
            <a:graphicFrameLocks/>
          </p:cNvGraphicFramePr>
          <p:nvPr/>
        </p:nvGraphicFramePr>
        <p:xfrm>
          <a:off x="9179168" y="679938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442184" y="8031649"/>
            <a:ext cx="5464677" cy="954107"/>
          </a:xfrm>
          <a:prstGeom prst="rect">
            <a:avLst/>
          </a:prstGeom>
          <a:noFill/>
        </p:spPr>
        <p:txBody>
          <a:bodyPr wrap="square" rtlCol="0">
            <a:spAutoFit/>
          </a:bodyPr>
          <a:lstStyle/>
          <a:p>
            <a:r>
              <a:rPr lang="en-US" sz="2800" dirty="0" smtClean="0"/>
              <a:t>Bush received 3.01 million more votes than Kerry</a:t>
            </a:r>
            <a:endParaRPr lang="en-US" sz="2800" dirty="0"/>
          </a:p>
        </p:txBody>
      </p:sp>
      <p:grpSp>
        <p:nvGrpSpPr>
          <p:cNvPr id="11" name="Group 10"/>
          <p:cNvGrpSpPr/>
          <p:nvPr/>
        </p:nvGrpSpPr>
        <p:grpSpPr>
          <a:xfrm>
            <a:off x="460375" y="7633189"/>
            <a:ext cx="3724763" cy="1909395"/>
            <a:chOff x="460375" y="7633189"/>
            <a:chExt cx="3724763" cy="1909395"/>
          </a:xfrm>
        </p:grpSpPr>
        <p:sp>
          <p:nvSpPr>
            <p:cNvPr id="9" name="Wave 8"/>
            <p:cNvSpPr/>
            <p:nvPr/>
          </p:nvSpPr>
          <p:spPr>
            <a:xfrm>
              <a:off x="460375" y="7633189"/>
              <a:ext cx="3724763" cy="1909395"/>
            </a:xfrm>
            <a:prstGeom prst="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3791" y="7908538"/>
              <a:ext cx="2956902" cy="1077218"/>
            </a:xfrm>
            <a:prstGeom prst="rect">
              <a:avLst/>
            </a:prstGeom>
            <a:noFill/>
          </p:spPr>
          <p:txBody>
            <a:bodyPr wrap="square" rtlCol="0">
              <a:spAutoFit/>
            </a:bodyPr>
            <a:lstStyle/>
            <a:p>
              <a:pPr algn="l"/>
              <a:r>
                <a:rPr lang="en-US" sz="3200" dirty="0" smtClean="0">
                  <a:solidFill>
                    <a:schemeClr val="bg1"/>
                  </a:solidFill>
                </a:rPr>
                <a:t>Winner: George Bush</a:t>
              </a:r>
              <a:endParaRPr lang="en-US" sz="3200" dirty="0">
                <a:solidFill>
                  <a:schemeClr val="bg1"/>
                </a:solidFill>
              </a:endParaRPr>
            </a:p>
          </p:txBody>
        </p:sp>
      </p:grpSp>
      <p:pic>
        <p:nvPicPr>
          <p:cNvPr id="1027" name="Picture 3" descr="C:\Users\Karen\Desktop\Karen's Folder\Electoral College\Photos and images\Logo 270towin.png"/>
          <p:cNvPicPr>
            <a:picLocks noChangeAspect="1" noChangeArrowheads="1"/>
          </p:cNvPicPr>
          <p:nvPr/>
        </p:nvPicPr>
        <p:blipFill>
          <a:blip r:embed="rId5" cstate="print"/>
          <a:srcRect/>
          <a:stretch>
            <a:fillRect/>
          </a:stretch>
        </p:blipFill>
        <p:spPr bwMode="auto">
          <a:xfrm>
            <a:off x="460375" y="312738"/>
            <a:ext cx="1352550" cy="1304925"/>
          </a:xfrm>
          <a:prstGeom prst="rect">
            <a:avLst/>
          </a:prstGeom>
          <a:noFill/>
        </p:spPr>
      </p:pic>
      <p:sp>
        <p:nvSpPr>
          <p:cNvPr id="12" name="Slide Number Placeholder 11"/>
          <p:cNvSpPr>
            <a:spLocks noGrp="1"/>
          </p:cNvSpPr>
          <p:nvPr>
            <p:ph type="sldNum" sz="quarter" idx="12"/>
          </p:nvPr>
        </p:nvSpPr>
        <p:spPr/>
        <p:txBody>
          <a:bodyPr/>
          <a:lstStyle/>
          <a:p>
            <a:fld id="{11226B5B-2E80-3F4B-AB33-B0C163CCE2B1}" type="slidenum">
              <a:rPr lang="en-US" smtClean="0">
                <a:solidFill>
                  <a:srgbClr val="323232">
                    <a:tint val="75000"/>
                  </a:srgbClr>
                </a:solidFill>
              </a:rPr>
              <a:pPr/>
              <a:t>40</a:t>
            </a:fld>
            <a:endParaRPr lang="en-US">
              <a:solidFill>
                <a:srgbClr val="323232">
                  <a:tint val="75000"/>
                </a:srgbClr>
              </a:solidFill>
            </a:endParaRPr>
          </a:p>
        </p:txBody>
      </p:sp>
    </p:spTree>
    <p:extLst>
      <p:ext uri="{BB962C8B-B14F-4D97-AF65-F5344CB8AC3E}">
        <p14:creationId xmlns:p14="http://schemas.microsoft.com/office/powerpoint/2010/main" val="2428168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aren\Desktop\Karen's Folder\Electoral College\Photos and images\2004 EC Ohio blue.JPG"/>
          <p:cNvPicPr>
            <a:picLocks noChangeAspect="1" noChangeArrowheads="1"/>
          </p:cNvPicPr>
          <p:nvPr/>
        </p:nvPicPr>
        <p:blipFill>
          <a:blip r:embed="rId3" cstate="print"/>
          <a:srcRect/>
          <a:stretch>
            <a:fillRect/>
          </a:stretch>
        </p:blipFill>
        <p:spPr bwMode="auto">
          <a:xfrm>
            <a:off x="1213337" y="334108"/>
            <a:ext cx="9864969" cy="6896748"/>
          </a:xfrm>
          <a:prstGeom prst="rect">
            <a:avLst/>
          </a:prstGeom>
          <a:noFill/>
        </p:spPr>
      </p:pic>
      <p:sp>
        <p:nvSpPr>
          <p:cNvPr id="6" name="Wave 5"/>
          <p:cNvSpPr/>
          <p:nvPr/>
        </p:nvSpPr>
        <p:spPr>
          <a:xfrm>
            <a:off x="460375" y="7633189"/>
            <a:ext cx="3724763" cy="1909395"/>
          </a:xfrm>
          <a:prstGeom prst="wav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688975" y="7864021"/>
            <a:ext cx="2971801" cy="1077218"/>
          </a:xfrm>
          <a:prstGeom prst="rect">
            <a:avLst/>
          </a:prstGeom>
          <a:noFill/>
        </p:spPr>
        <p:txBody>
          <a:bodyPr wrap="square" rtlCol="0">
            <a:spAutoFit/>
          </a:bodyPr>
          <a:lstStyle/>
          <a:p>
            <a:pPr algn="l"/>
            <a:r>
              <a:rPr lang="en-US" sz="3200" dirty="0" smtClean="0">
                <a:solidFill>
                  <a:schemeClr val="bg1"/>
                </a:solidFill>
              </a:rPr>
              <a:t>Winner: </a:t>
            </a:r>
          </a:p>
          <a:p>
            <a:pPr algn="l"/>
            <a:r>
              <a:rPr lang="en-US" sz="3200" dirty="0" smtClean="0">
                <a:solidFill>
                  <a:schemeClr val="bg1"/>
                </a:solidFill>
              </a:rPr>
              <a:t>John Kerry</a:t>
            </a:r>
            <a:endParaRPr lang="en-US" sz="3200" dirty="0">
              <a:solidFill>
                <a:schemeClr val="bg1"/>
              </a:solidFill>
            </a:endParaRPr>
          </a:p>
        </p:txBody>
      </p:sp>
      <p:sp>
        <p:nvSpPr>
          <p:cNvPr id="10" name="TextBox 9"/>
          <p:cNvSpPr txBox="1"/>
          <p:nvPr/>
        </p:nvSpPr>
        <p:spPr>
          <a:xfrm>
            <a:off x="4442184" y="8031649"/>
            <a:ext cx="5464677" cy="954107"/>
          </a:xfrm>
          <a:prstGeom prst="rect">
            <a:avLst/>
          </a:prstGeom>
          <a:noFill/>
        </p:spPr>
        <p:txBody>
          <a:bodyPr wrap="square" rtlCol="0">
            <a:spAutoFit/>
          </a:bodyPr>
          <a:lstStyle/>
          <a:p>
            <a:r>
              <a:rPr lang="en-US" sz="2800" dirty="0" smtClean="0"/>
              <a:t>Bush received 2.95 million more votes than Kerry</a:t>
            </a:r>
            <a:endParaRPr lang="en-US" sz="2800" dirty="0"/>
          </a:p>
        </p:txBody>
      </p:sp>
      <p:graphicFrame>
        <p:nvGraphicFramePr>
          <p:cNvPr id="11" name="Chart 10"/>
          <p:cNvGraphicFramePr>
            <a:graphicFrameLocks/>
          </p:cNvGraphicFramePr>
          <p:nvPr/>
        </p:nvGraphicFramePr>
        <p:xfrm>
          <a:off x="9179168" y="6799384"/>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descr="C:\Users\Karen\Desktop\Karen's Folder\Electoral College\Photos and images\Logo 270towin.png"/>
          <p:cNvPicPr>
            <a:picLocks noChangeAspect="1" noChangeArrowheads="1"/>
          </p:cNvPicPr>
          <p:nvPr/>
        </p:nvPicPr>
        <p:blipFill>
          <a:blip r:embed="rId5" cstate="print"/>
          <a:srcRect/>
          <a:stretch>
            <a:fillRect/>
          </a:stretch>
        </p:blipFill>
        <p:spPr bwMode="auto">
          <a:xfrm>
            <a:off x="460375" y="334108"/>
            <a:ext cx="1352550" cy="1304925"/>
          </a:xfrm>
          <a:prstGeom prst="rect">
            <a:avLst/>
          </a:prstGeom>
          <a:noFill/>
        </p:spPr>
      </p:pic>
      <p:sp>
        <p:nvSpPr>
          <p:cNvPr id="8" name="Slide Number Placeholder 7"/>
          <p:cNvSpPr>
            <a:spLocks noGrp="1"/>
          </p:cNvSpPr>
          <p:nvPr>
            <p:ph type="sldNum" sz="quarter" idx="12"/>
          </p:nvPr>
        </p:nvSpPr>
        <p:spPr/>
        <p:txBody>
          <a:bodyPr/>
          <a:lstStyle/>
          <a:p>
            <a:fld id="{11226B5B-2E80-3F4B-AB33-B0C163CCE2B1}" type="slidenum">
              <a:rPr lang="en-US" smtClean="0">
                <a:solidFill>
                  <a:srgbClr val="323232">
                    <a:tint val="75000"/>
                  </a:srgbClr>
                </a:solidFill>
              </a:rPr>
              <a:pPr/>
              <a:t>41</a:t>
            </a:fld>
            <a:endParaRPr lang="en-US">
              <a:solidFill>
                <a:srgbClr val="323232">
                  <a:tint val="75000"/>
                </a:srgb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Karen\Desktop\Karen's Folder\Electoral College\Photos and images\us.png"/>
          <p:cNvPicPr>
            <a:picLocks noChangeAspect="1" noChangeArrowheads="1"/>
          </p:cNvPicPr>
          <p:nvPr/>
        </p:nvPicPr>
        <p:blipFill>
          <a:blip r:embed="rId3" cstate="print"/>
          <a:srcRect/>
          <a:stretch>
            <a:fillRect/>
          </a:stretch>
        </p:blipFill>
        <p:spPr bwMode="auto">
          <a:xfrm>
            <a:off x="1400203" y="1055076"/>
            <a:ext cx="10869559" cy="8141677"/>
          </a:xfrm>
          <a:prstGeom prst="rect">
            <a:avLst/>
          </a:prstGeom>
          <a:noFill/>
        </p:spPr>
      </p:pic>
      <p:pic>
        <p:nvPicPr>
          <p:cNvPr id="3075" name="Picture 3" descr="C:\Users\Karen\Desktop\Karen's Folder\Electoral College\Photos and images\Stick figure red.png"/>
          <p:cNvPicPr>
            <a:picLocks noChangeAspect="1" noChangeArrowheads="1"/>
          </p:cNvPicPr>
          <p:nvPr/>
        </p:nvPicPr>
        <p:blipFill>
          <a:blip r:embed="rId4" cstate="print"/>
          <a:srcRect/>
          <a:stretch>
            <a:fillRect/>
          </a:stretch>
        </p:blipFill>
        <p:spPr bwMode="auto">
          <a:xfrm>
            <a:off x="9120556" y="1055076"/>
            <a:ext cx="2168768" cy="2168768"/>
          </a:xfrm>
          <a:prstGeom prst="rect">
            <a:avLst/>
          </a:prstGeom>
          <a:noFill/>
        </p:spPr>
      </p:pic>
      <p:pic>
        <p:nvPicPr>
          <p:cNvPr id="3076" name="Picture 4" descr="C:\Users\Karen\Desktop\Karen's Folder\Electoral College\Photos and images\Stick figure blue.png"/>
          <p:cNvPicPr>
            <a:picLocks noChangeAspect="1" noChangeArrowheads="1"/>
          </p:cNvPicPr>
          <p:nvPr/>
        </p:nvPicPr>
        <p:blipFill>
          <a:blip r:embed="rId5" cstate="print"/>
          <a:srcRect/>
          <a:stretch>
            <a:fillRect/>
          </a:stretch>
        </p:blipFill>
        <p:spPr bwMode="auto">
          <a:xfrm>
            <a:off x="6053993" y="3833444"/>
            <a:ext cx="1049216" cy="2098431"/>
          </a:xfrm>
          <a:prstGeom prst="rect">
            <a:avLst/>
          </a:prstGeom>
          <a:noFill/>
        </p:spPr>
      </p:pic>
      <p:pic>
        <p:nvPicPr>
          <p:cNvPr id="3077" name="Picture 5" descr="C:\Users\Karen\Desktop\Karen's Folder\Electoral College\Photos and images\Your vote counts button.jpg"/>
          <p:cNvPicPr>
            <a:picLocks noChangeAspect="1" noChangeArrowheads="1"/>
          </p:cNvPicPr>
          <p:nvPr/>
        </p:nvPicPr>
        <p:blipFill>
          <a:blip r:embed="rId6" cstate="print"/>
          <a:srcRect/>
          <a:stretch>
            <a:fillRect/>
          </a:stretch>
        </p:blipFill>
        <p:spPr bwMode="auto">
          <a:xfrm>
            <a:off x="488828" y="6194915"/>
            <a:ext cx="3305175" cy="3295650"/>
          </a:xfrm>
          <a:prstGeom prst="rect">
            <a:avLst/>
          </a:prstGeom>
          <a:noFill/>
        </p:spPr>
      </p:pic>
      <p:sp>
        <p:nvSpPr>
          <p:cNvPr id="9" name="TextBox 8"/>
          <p:cNvSpPr txBox="1"/>
          <p:nvPr/>
        </p:nvSpPr>
        <p:spPr>
          <a:xfrm>
            <a:off x="488828" y="492369"/>
            <a:ext cx="8458200" cy="1200329"/>
          </a:xfrm>
          <a:prstGeom prst="rect">
            <a:avLst/>
          </a:prstGeom>
          <a:noFill/>
        </p:spPr>
        <p:txBody>
          <a:bodyPr wrap="square" rtlCol="0">
            <a:spAutoFit/>
          </a:bodyPr>
          <a:lstStyle/>
          <a:p>
            <a:r>
              <a:rPr lang="en-US" sz="3600" dirty="0" smtClean="0"/>
              <a:t>Voters of both parties feel </a:t>
            </a:r>
          </a:p>
          <a:p>
            <a:r>
              <a:rPr lang="en-US" sz="3600" dirty="0" smtClean="0"/>
              <a:t>their votes do not count.</a:t>
            </a:r>
            <a:endParaRPr lang="en-US" sz="3600" dirty="0"/>
          </a:p>
        </p:txBody>
      </p:sp>
      <p:sp>
        <p:nvSpPr>
          <p:cNvPr id="11" name="TextBox 10"/>
          <p:cNvSpPr txBox="1"/>
          <p:nvPr/>
        </p:nvSpPr>
        <p:spPr>
          <a:xfrm>
            <a:off x="3657600" y="7227277"/>
            <a:ext cx="949569" cy="1631216"/>
          </a:xfrm>
          <a:prstGeom prst="rect">
            <a:avLst/>
          </a:prstGeom>
          <a:noFill/>
        </p:spPr>
        <p:txBody>
          <a:bodyPr wrap="square" rtlCol="0">
            <a:spAutoFit/>
          </a:bodyPr>
          <a:lstStyle/>
          <a:p>
            <a:r>
              <a:rPr lang="en-US" sz="10000" dirty="0" smtClean="0"/>
              <a:t>?</a:t>
            </a:r>
            <a:endParaRPr lang="en-US" sz="10000" dirty="0"/>
          </a:p>
        </p:txBody>
      </p:sp>
      <p:sp>
        <p:nvSpPr>
          <p:cNvPr id="8" name="Slide Number Placeholder 7"/>
          <p:cNvSpPr>
            <a:spLocks noGrp="1"/>
          </p:cNvSpPr>
          <p:nvPr>
            <p:ph type="sldNum" sz="quarter" idx="12"/>
          </p:nvPr>
        </p:nvSpPr>
        <p:spPr/>
        <p:txBody>
          <a:bodyPr/>
          <a:lstStyle/>
          <a:p>
            <a:fld id="{11226B5B-2E80-3F4B-AB33-B0C163CCE2B1}" type="slidenum">
              <a:rPr lang="en-US" smtClean="0">
                <a:solidFill>
                  <a:srgbClr val="323232">
                    <a:tint val="75000"/>
                  </a:srgbClr>
                </a:solidFill>
              </a:rPr>
              <a:pPr/>
              <a:t>42</a:t>
            </a:fld>
            <a:endParaRPr lang="en-US">
              <a:solidFill>
                <a:srgbClr val="323232">
                  <a:tint val="75000"/>
                </a:srgb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tx1"/>
                </a:solidFill>
              </a:rPr>
              <a:t>Fact:</a:t>
            </a:r>
            <a:endParaRPr lang="en-US" sz="7200" dirty="0">
              <a:solidFill>
                <a:schemeClr val="tx1"/>
              </a:solidFill>
            </a:endParaRPr>
          </a:p>
        </p:txBody>
      </p:sp>
      <p:sp>
        <p:nvSpPr>
          <p:cNvPr id="3" name="Text Placeholder 2"/>
          <p:cNvSpPr>
            <a:spLocks noGrp="1"/>
          </p:cNvSpPr>
          <p:nvPr>
            <p:ph type="body" sz="quarter" idx="13"/>
          </p:nvPr>
        </p:nvSpPr>
        <p:spPr>
          <a:xfrm>
            <a:off x="2401121" y="3490093"/>
            <a:ext cx="8062976" cy="3789938"/>
          </a:xfrm>
        </p:spPr>
        <p:txBody>
          <a:bodyPr/>
          <a:lstStyle/>
          <a:p>
            <a:pPr>
              <a:lnSpc>
                <a:spcPct val="100000"/>
              </a:lnSpc>
            </a:pPr>
            <a:r>
              <a:rPr lang="en-US" sz="4000" i="0" dirty="0" smtClean="0">
                <a:latin typeface="Helvetica Neue"/>
                <a:ea typeface="Helvetica Neue"/>
                <a:cs typeface="Helvetica Neue"/>
                <a:sym typeface="Helvetica Neue"/>
              </a:rPr>
              <a:t>The Electoral College can, and has, hurt Republicans and well as Democrats.</a:t>
            </a:r>
          </a:p>
          <a:p>
            <a:pPr>
              <a:lnSpc>
                <a:spcPct val="100000"/>
              </a:lnSpc>
            </a:pPr>
            <a:endParaRPr lang="en-US" sz="4000" i="0" dirty="0">
              <a:latin typeface="Helvetica Neue"/>
              <a:ea typeface="Helvetica Neue"/>
              <a:cs typeface="Helvetica Neue"/>
              <a:sym typeface="Helvetica Neue"/>
            </a:endParaRPr>
          </a:p>
          <a:p>
            <a:pPr>
              <a:lnSpc>
                <a:spcPct val="100000"/>
              </a:lnSpc>
            </a:pPr>
            <a:r>
              <a:rPr lang="en-US" sz="4000" i="0" dirty="0" smtClean="0">
                <a:latin typeface="Helvetica Neue"/>
                <a:ea typeface="Helvetica Neue"/>
                <a:cs typeface="Helvetica Neue"/>
                <a:sym typeface="Helvetica Neue"/>
              </a:rPr>
              <a:t>This is a non-partisan issue.</a:t>
            </a:r>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43</a:t>
            </a:fld>
            <a:endParaRPr lang="en-US">
              <a:solidFill>
                <a:srgbClr val="FFFFFF">
                  <a:tint val="75000"/>
                </a:srgbClr>
              </a:solidFill>
            </a:endParaRPr>
          </a:p>
        </p:txBody>
      </p:sp>
    </p:spTree>
    <p:extLst>
      <p:ext uri="{BB962C8B-B14F-4D97-AF65-F5344CB8AC3E}">
        <p14:creationId xmlns:p14="http://schemas.microsoft.com/office/powerpoint/2010/main" val="3869922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037492"/>
            <a:ext cx="11054080" cy="6981093"/>
          </a:xfrm>
        </p:spPr>
        <p:txBody>
          <a:bodyPr>
            <a:noAutofit/>
          </a:bodyPr>
          <a:lstStyle/>
          <a:p>
            <a:pPr algn="ctr"/>
            <a:r>
              <a:rPr lang="en-US" sz="3600" dirty="0" smtClean="0">
                <a:solidFill>
                  <a:schemeClr val="tx2">
                    <a:lumMod val="75000"/>
                  </a:schemeClr>
                </a:solidFill>
                <a:latin typeface="Helvetica Neue"/>
                <a:ea typeface="Helvetica Neue"/>
                <a:cs typeface="Helvetica Neue"/>
                <a:sym typeface="Helvetica Neue"/>
              </a:rPr>
              <a:t>Proposing </a:t>
            </a:r>
            <a:r>
              <a:rPr lang="en-US" sz="3600" dirty="0">
                <a:solidFill>
                  <a:schemeClr val="tx2">
                    <a:lumMod val="75000"/>
                  </a:schemeClr>
                </a:solidFill>
                <a:latin typeface="Helvetica Neue"/>
                <a:ea typeface="Helvetica Neue"/>
                <a:cs typeface="Helvetica Neue"/>
                <a:sym typeface="Helvetica Neue"/>
              </a:rPr>
              <a:t>an amendment to the Constitution of the United States to abolish the electoral college and to provide for the direct popular election of the President and Vice President of the United States</a:t>
            </a:r>
            <a:r>
              <a:rPr lang="en-US" sz="3600" dirty="0" smtClean="0">
                <a:solidFill>
                  <a:schemeClr val="tx2">
                    <a:lumMod val="75000"/>
                  </a:schemeClr>
                </a:solidFill>
                <a:latin typeface="Helvetica Neue"/>
                <a:ea typeface="Helvetica Neue"/>
                <a:cs typeface="Helvetica Neue"/>
                <a:sym typeface="Helvetica Neue"/>
              </a:rPr>
              <a:t>.</a:t>
            </a:r>
            <a:br>
              <a:rPr lang="en-US" sz="3600" dirty="0" smtClean="0">
                <a:solidFill>
                  <a:schemeClr val="tx2">
                    <a:lumMod val="75000"/>
                  </a:schemeClr>
                </a:solidFill>
                <a:latin typeface="Helvetica Neue"/>
                <a:ea typeface="Helvetica Neue"/>
                <a:cs typeface="Helvetica Neue"/>
                <a:sym typeface="Helvetica Neue"/>
              </a:rPr>
            </a:br>
            <a:r>
              <a:rPr lang="en-US" sz="3600" dirty="0" smtClean="0">
                <a:solidFill>
                  <a:schemeClr val="tx2">
                    <a:lumMod val="75000"/>
                  </a:schemeClr>
                </a:solidFill>
                <a:latin typeface="Helvetica Neue"/>
                <a:ea typeface="Helvetica Neue"/>
                <a:cs typeface="Helvetica Neue"/>
                <a:sym typeface="Helvetica Neue"/>
              </a:rPr>
              <a:t/>
            </a:r>
            <a:br>
              <a:rPr lang="en-US" sz="3600" dirty="0" smtClean="0">
                <a:solidFill>
                  <a:schemeClr val="tx2">
                    <a:lumMod val="75000"/>
                  </a:schemeClr>
                </a:solidFill>
                <a:latin typeface="Helvetica Neue"/>
                <a:ea typeface="Helvetica Neue"/>
                <a:cs typeface="Helvetica Neue"/>
                <a:sym typeface="Helvetica Neue"/>
              </a:rPr>
            </a:br>
            <a:r>
              <a:rPr lang="en-US" sz="3600" dirty="0">
                <a:solidFill>
                  <a:schemeClr val="tx2">
                    <a:lumMod val="75000"/>
                  </a:schemeClr>
                </a:solidFill>
                <a:latin typeface="Helvetica Neue"/>
                <a:ea typeface="Helvetica Neue"/>
                <a:cs typeface="Helvetica Neue"/>
                <a:sym typeface="Helvetica Neue"/>
              </a:rPr>
              <a:t/>
            </a:r>
            <a:br>
              <a:rPr lang="en-US" sz="3600" dirty="0">
                <a:solidFill>
                  <a:schemeClr val="tx2">
                    <a:lumMod val="75000"/>
                  </a:schemeClr>
                </a:solidFill>
                <a:latin typeface="Helvetica Neue"/>
                <a:ea typeface="Helvetica Neue"/>
                <a:cs typeface="Helvetica Neue"/>
                <a:sym typeface="Helvetica Neue"/>
              </a:rPr>
            </a:br>
            <a:r>
              <a:rPr lang="en-US" sz="2800" dirty="0" smtClean="0">
                <a:latin typeface="Helvetica Neue"/>
                <a:ea typeface="Helvetica Neue"/>
                <a:cs typeface="Helvetica Neue"/>
                <a:sym typeface="Helvetica Neue"/>
              </a:rPr>
              <a:t/>
            </a:r>
            <a:br>
              <a:rPr lang="en-US" sz="2800" dirty="0" smtClean="0">
                <a:latin typeface="Helvetica Neue"/>
                <a:ea typeface="Helvetica Neue"/>
                <a:cs typeface="Helvetica Neue"/>
                <a:sym typeface="Helvetica Neue"/>
              </a:rPr>
            </a:br>
            <a:r>
              <a:rPr lang="en-US" sz="3600" dirty="0" smtClean="0">
                <a:latin typeface="Helvetica Neue"/>
                <a:ea typeface="Helvetica Neue"/>
                <a:cs typeface="Helvetica Neue"/>
                <a:sym typeface="Helvetica Neue"/>
              </a:rPr>
              <a:t>House </a:t>
            </a:r>
            <a:r>
              <a:rPr lang="en-US" sz="3600" dirty="0">
                <a:latin typeface="Helvetica Neue"/>
                <a:ea typeface="Helvetica Neue"/>
                <a:cs typeface="Helvetica Neue"/>
                <a:sym typeface="Helvetica Neue"/>
              </a:rPr>
              <a:t>Joint Resolution </a:t>
            </a:r>
            <a:r>
              <a:rPr lang="en-US" sz="3600" dirty="0" smtClean="0">
                <a:latin typeface="Helvetica Neue"/>
                <a:ea typeface="Helvetica Neue"/>
                <a:cs typeface="Helvetica Neue"/>
                <a:sym typeface="Helvetica Neue"/>
              </a:rPr>
              <a:t>7</a:t>
            </a:r>
            <a:r>
              <a:rPr lang="en-US" sz="3600" dirty="0">
                <a:solidFill>
                  <a:schemeClr val="tx2">
                    <a:lumMod val="75000"/>
                  </a:schemeClr>
                </a:solidFill>
                <a:latin typeface="Helvetica Neue"/>
                <a:ea typeface="Helvetica Neue"/>
                <a:cs typeface="Helvetica Neue"/>
                <a:sym typeface="Helvetica Neue"/>
              </a:rPr>
              <a:t/>
            </a:r>
            <a:br>
              <a:rPr lang="en-US" sz="3600" dirty="0">
                <a:solidFill>
                  <a:schemeClr val="tx2">
                    <a:lumMod val="75000"/>
                  </a:schemeClr>
                </a:solidFill>
                <a:latin typeface="Helvetica Neue"/>
                <a:ea typeface="Helvetica Neue"/>
                <a:cs typeface="Helvetica Neue"/>
                <a:sym typeface="Helvetica Neue"/>
              </a:rPr>
            </a:br>
            <a:r>
              <a:rPr lang="en-US" sz="2800" cap="small" dirty="0" smtClean="0">
                <a:latin typeface="Helvetica Neue"/>
                <a:ea typeface="Helvetica Neue"/>
                <a:cs typeface="Helvetica Neue"/>
                <a:sym typeface="Helvetica Neue"/>
              </a:rPr>
              <a:t>Introduced </a:t>
            </a:r>
            <a:r>
              <a:rPr lang="en-US" sz="2800" cap="small" dirty="0">
                <a:latin typeface="Helvetica Neue"/>
                <a:ea typeface="Helvetica Neue"/>
                <a:cs typeface="Helvetica Neue"/>
                <a:sym typeface="Helvetica Neue"/>
              </a:rPr>
              <a:t>by </a:t>
            </a:r>
            <a:r>
              <a:rPr lang="en-US" sz="2800" cap="small" dirty="0" smtClean="0">
                <a:latin typeface="Helvetica Neue"/>
                <a:ea typeface="Helvetica Neue"/>
                <a:cs typeface="Helvetica Neue"/>
                <a:sym typeface="Helvetica Neue"/>
              </a:rPr>
              <a:t>Rep. Steve Cohen of Tennessee Jan. 3, 2019.</a:t>
            </a:r>
            <a:br>
              <a:rPr lang="en-US" sz="2800" cap="small" dirty="0" smtClean="0">
                <a:latin typeface="Helvetica Neue"/>
                <a:ea typeface="Helvetica Neue"/>
                <a:cs typeface="Helvetica Neue"/>
                <a:sym typeface="Helvetica Neue"/>
              </a:rPr>
            </a:br>
            <a:r>
              <a:rPr lang="en-US" sz="2800" cap="small" dirty="0" smtClean="0">
                <a:latin typeface="Helvetica Neue"/>
                <a:ea typeface="Helvetica Neue"/>
                <a:cs typeface="Helvetica Neue"/>
                <a:sym typeface="Helvetica Neue"/>
              </a:rPr>
              <a:t/>
            </a:r>
            <a:br>
              <a:rPr lang="en-US" sz="2800" cap="small" dirty="0" smtClean="0">
                <a:latin typeface="Helvetica Neue"/>
                <a:ea typeface="Helvetica Neue"/>
                <a:cs typeface="Helvetica Neue"/>
                <a:sym typeface="Helvetica Neue"/>
              </a:rPr>
            </a:br>
            <a:r>
              <a:rPr lang="en-US" sz="3600" dirty="0" smtClean="0">
                <a:latin typeface="Helvetica Neue"/>
                <a:ea typeface="Helvetica Neue"/>
                <a:cs typeface="Helvetica Neue"/>
                <a:sym typeface="Helvetica Neue"/>
              </a:rPr>
              <a:t> Senate Joint Resolution 17 </a:t>
            </a:r>
            <a:r>
              <a:rPr lang="en-US" sz="2800" dirty="0" smtClean="0">
                <a:latin typeface="Helvetica Neue"/>
                <a:ea typeface="Helvetica Neue"/>
                <a:cs typeface="Helvetica Neue"/>
                <a:sym typeface="Helvetica Neue"/>
              </a:rPr>
              <a:t/>
            </a:r>
            <a:br>
              <a:rPr lang="en-US" sz="2800" dirty="0" smtClean="0">
                <a:latin typeface="Helvetica Neue"/>
                <a:ea typeface="Helvetica Neue"/>
                <a:cs typeface="Helvetica Neue"/>
                <a:sym typeface="Helvetica Neue"/>
              </a:rPr>
            </a:br>
            <a:r>
              <a:rPr lang="en-US" sz="2800" cap="small" dirty="0" smtClean="0">
                <a:latin typeface="Helvetica Neue"/>
                <a:ea typeface="Helvetica Neue"/>
                <a:cs typeface="Helvetica Neue"/>
                <a:sym typeface="Helvetica Neue"/>
              </a:rPr>
              <a:t>introduced by Sen. Brian Schatz of Hawaii Apr. 2, 2019.</a:t>
            </a:r>
            <a:r>
              <a:rPr lang="en-US" sz="2800" dirty="0">
                <a:latin typeface="Helvetica Neue"/>
                <a:ea typeface="Helvetica Neue"/>
                <a:cs typeface="Helvetica Neue"/>
                <a:sym typeface="Helvetica Neue"/>
              </a:rPr>
              <a:t/>
            </a:r>
            <a:br>
              <a:rPr lang="en-US" sz="2800" dirty="0">
                <a:latin typeface="Helvetica Neue"/>
                <a:ea typeface="Helvetica Neue"/>
                <a:cs typeface="Helvetica Neue"/>
                <a:sym typeface="Helvetica Neue"/>
              </a:rPr>
            </a:br>
            <a:r>
              <a:rPr lang="en-US" sz="2800" dirty="0" smtClean="0">
                <a:latin typeface="Helvetica Neue"/>
                <a:ea typeface="Helvetica Neue"/>
                <a:cs typeface="Helvetica Neue"/>
                <a:sym typeface="Helvetica Neue"/>
              </a:rPr>
              <a:t/>
            </a:r>
            <a:br>
              <a:rPr lang="en-US" sz="2800" dirty="0" smtClean="0">
                <a:latin typeface="Helvetica Neue"/>
                <a:ea typeface="Helvetica Neue"/>
                <a:cs typeface="Helvetica Neue"/>
                <a:sym typeface="Helvetica Neue"/>
              </a:rPr>
            </a:br>
            <a:r>
              <a:rPr lang="en-US" sz="2800" dirty="0" smtClean="0">
                <a:latin typeface="Helvetica Neue"/>
                <a:ea typeface="Helvetica Neue"/>
                <a:cs typeface="Helvetica Neue"/>
                <a:sym typeface="Helvetica Neue"/>
              </a:rPr>
              <a:t/>
            </a:r>
            <a:br>
              <a:rPr lang="en-US" sz="2800" dirty="0" smtClean="0">
                <a:latin typeface="Helvetica Neue"/>
                <a:ea typeface="Helvetica Neue"/>
                <a:cs typeface="Helvetica Neue"/>
                <a:sym typeface="Helvetica Neue"/>
              </a:rPr>
            </a:br>
            <a:endParaRPr lang="en-US" sz="2800" dirty="0">
              <a:latin typeface="Helvetica Neue"/>
              <a:ea typeface="Helvetica Neue"/>
              <a:cs typeface="Helvetica Neue"/>
              <a:sym typeface="Helvetica Neue"/>
            </a:endParaRPr>
          </a:p>
        </p:txBody>
      </p:sp>
    </p:spTree>
    <p:extLst>
      <p:ext uri="{BB962C8B-B14F-4D97-AF65-F5344CB8AC3E}">
        <p14:creationId xmlns:p14="http://schemas.microsoft.com/office/powerpoint/2010/main" val="1582472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Karen\Desktop\Karen's Folder\Electoral College\Photos and images\Feb 25 2018 presentation Wilmette.jpg"/>
          <p:cNvPicPr>
            <a:picLocks noChangeAspect="1" noChangeArrowheads="1"/>
          </p:cNvPicPr>
          <p:nvPr/>
        </p:nvPicPr>
        <p:blipFill>
          <a:blip r:embed="rId3" cstate="print"/>
          <a:srcRect/>
          <a:stretch>
            <a:fillRect/>
          </a:stretch>
        </p:blipFill>
        <p:spPr bwMode="auto">
          <a:xfrm>
            <a:off x="-79375" y="-57150"/>
            <a:ext cx="13163550" cy="9867900"/>
          </a:xfrm>
          <a:prstGeom prst="rect">
            <a:avLst/>
          </a:prstGeom>
          <a:noFill/>
        </p:spPr>
      </p:pic>
      <p:sp>
        <p:nvSpPr>
          <p:cNvPr id="3" name="Slide Number Placeholder 2"/>
          <p:cNvSpPr>
            <a:spLocks noGrp="1"/>
          </p:cNvSpPr>
          <p:nvPr>
            <p:ph type="sldNum" sz="quarter" idx="12"/>
          </p:nvPr>
        </p:nvSpPr>
        <p:spPr/>
        <p:txBody>
          <a:bodyPr/>
          <a:lstStyle/>
          <a:p>
            <a:fld id="{11226B5B-2E80-3F4B-AB33-B0C163CCE2B1}" type="slidenum">
              <a:rPr lang="en-US" smtClean="0">
                <a:solidFill>
                  <a:srgbClr val="323232">
                    <a:tint val="75000"/>
                  </a:srgbClr>
                </a:solidFill>
              </a:rPr>
              <a:pPr/>
              <a:t>45</a:t>
            </a:fld>
            <a:endParaRPr lang="en-US">
              <a:solidFill>
                <a:srgbClr val="323232">
                  <a:tint val="75000"/>
                </a:srgb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87315" y="1984809"/>
            <a:ext cx="11604684" cy="5901892"/>
          </a:xfrm>
          <a:prstGeom prst="rect">
            <a:avLst/>
          </a:prstGeom>
          <a:noFill/>
          <a:ln w="9525">
            <a:noFill/>
            <a:miter lim="800000"/>
            <a:headEnd/>
            <a:tailEnd/>
          </a:ln>
          <a:effectLst/>
        </p:spPr>
      </p:pic>
      <p:sp>
        <p:nvSpPr>
          <p:cNvPr id="5" name="TextBox 4"/>
          <p:cNvSpPr txBox="1"/>
          <p:nvPr/>
        </p:nvSpPr>
        <p:spPr>
          <a:xfrm>
            <a:off x="1773973" y="550217"/>
            <a:ext cx="8905002" cy="646331"/>
          </a:xfrm>
          <a:prstGeom prst="rect">
            <a:avLst/>
          </a:prstGeom>
          <a:noFill/>
        </p:spPr>
        <p:txBody>
          <a:bodyPr wrap="none" rtlCol="0">
            <a:spAutoFit/>
          </a:bodyPr>
          <a:lstStyle/>
          <a:p>
            <a:r>
              <a:rPr lang="en-US" sz="3600" dirty="0" smtClean="0"/>
              <a:t>Timeline of Constitutional Amendments</a:t>
            </a:r>
            <a:endParaRPr lang="en-US" sz="3600" dirty="0"/>
          </a:p>
        </p:txBody>
      </p:sp>
    </p:spTree>
    <p:extLst>
      <p:ext uri="{BB962C8B-B14F-4D97-AF65-F5344CB8AC3E}">
        <p14:creationId xmlns:p14="http://schemas.microsoft.com/office/powerpoint/2010/main" val="4235522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226B5B-2E80-3F4B-AB33-B0C163CCE2B1}" type="slidenum">
              <a:rPr lang="en-US" smtClean="0">
                <a:solidFill>
                  <a:srgbClr val="323232">
                    <a:tint val="75000"/>
                  </a:srgbClr>
                </a:solidFill>
              </a:rPr>
              <a:pPr/>
              <a:t>47</a:t>
            </a:fld>
            <a:endParaRPr lang="en-US">
              <a:solidFill>
                <a:srgbClr val="323232">
                  <a:tint val="75000"/>
                </a:srgbClr>
              </a:solidFill>
            </a:endParaRPr>
          </a:p>
        </p:txBody>
      </p:sp>
      <p:pic>
        <p:nvPicPr>
          <p:cNvPr id="1026" name="Picture 2" descr="C:\Users\Karen\Desktop\Karen's Folder\Electoral College\Photos and images\ERA march.jpg"/>
          <p:cNvPicPr>
            <a:picLocks noChangeAspect="1" noChangeArrowheads="1"/>
          </p:cNvPicPr>
          <p:nvPr/>
        </p:nvPicPr>
        <p:blipFill>
          <a:blip r:embed="rId3" cstate="print"/>
          <a:srcRect/>
          <a:stretch>
            <a:fillRect/>
          </a:stretch>
        </p:blipFill>
        <p:spPr bwMode="auto">
          <a:xfrm>
            <a:off x="1946578" y="1572236"/>
            <a:ext cx="9046100" cy="665736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Helvetica Neue"/>
              </a:rPr>
              <a:t>The National Popular Vote Interstate Compact</a:t>
            </a:r>
            <a:endParaRPr lang="en-US" b="1" dirty="0">
              <a:latin typeface="Helvetica Neue"/>
            </a:endParaRPr>
          </a:p>
        </p:txBody>
      </p:sp>
    </p:spTree>
    <p:extLst>
      <p:ext uri="{BB962C8B-B14F-4D97-AF65-F5344CB8AC3E}">
        <p14:creationId xmlns:p14="http://schemas.microsoft.com/office/powerpoint/2010/main" val="1655662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94080" y="1007137"/>
            <a:ext cx="11216640" cy="1208525"/>
          </a:xfrm>
        </p:spPr>
        <p:txBody>
          <a:bodyPr>
            <a:noAutofit/>
          </a:bodyPr>
          <a:lstStyle/>
          <a:p>
            <a:r>
              <a:rPr lang="en-US" sz="5400" b="1" dirty="0" smtClean="0">
                <a:solidFill>
                  <a:schemeClr val="accent1">
                    <a:lumMod val="50000"/>
                  </a:schemeClr>
                </a:solidFill>
              </a:rPr>
              <a:t>It’s time for change.</a:t>
            </a:r>
            <a:br>
              <a:rPr lang="en-US" sz="5400" b="1" dirty="0" smtClean="0">
                <a:solidFill>
                  <a:schemeClr val="accent1">
                    <a:lumMod val="50000"/>
                  </a:schemeClr>
                </a:solidFill>
              </a:rPr>
            </a:br>
            <a:endParaRPr lang="en-US" sz="5400" b="1" dirty="0">
              <a:solidFill>
                <a:schemeClr val="accent1">
                  <a:lumMod val="50000"/>
                </a:schemeClr>
              </a:solidFill>
            </a:endParaRPr>
          </a:p>
        </p:txBody>
      </p:sp>
      <p:pic>
        <p:nvPicPr>
          <p:cNvPr id="2" name="Picture 2" descr="C:\Users\Karen\Desktop\Karen's Folder\Electoral College\Photos and images\EC map for tri-fold.JPG"/>
          <p:cNvPicPr>
            <a:picLocks noChangeAspect="1" noChangeArrowheads="1"/>
          </p:cNvPicPr>
          <p:nvPr/>
        </p:nvPicPr>
        <p:blipFill>
          <a:blip r:embed="rId3" cstate="print"/>
          <a:srcRect/>
          <a:stretch>
            <a:fillRect/>
          </a:stretch>
        </p:blipFill>
        <p:spPr bwMode="auto">
          <a:xfrm>
            <a:off x="2089150" y="2562224"/>
            <a:ext cx="8769349" cy="6132235"/>
          </a:xfrm>
          <a:prstGeom prst="rect">
            <a:avLst/>
          </a:prstGeom>
          <a:noFill/>
        </p:spPr>
      </p:pic>
      <p:sp>
        <p:nvSpPr>
          <p:cNvPr id="8" name="Multiply 7"/>
          <p:cNvSpPr/>
          <p:nvPr/>
        </p:nvSpPr>
        <p:spPr>
          <a:xfrm>
            <a:off x="2324100" y="1606062"/>
            <a:ext cx="8020049" cy="6478797"/>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pPr/>
              <a:t>49</a:t>
            </a:fld>
            <a:endParaRPr lang="en-US"/>
          </a:p>
        </p:txBody>
      </p:sp>
    </p:spTree>
    <p:extLst>
      <p:ext uri="{BB962C8B-B14F-4D97-AF65-F5344CB8AC3E}">
        <p14:creationId xmlns:p14="http://schemas.microsoft.com/office/powerpoint/2010/main" val="302107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5058335"/>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a:t>
            </a:r>
            <a:r>
              <a:rPr lang="en-US" sz="3600" i="1" dirty="0" smtClean="0">
                <a:latin typeface="+mn-lt"/>
              </a:rPr>
              <a:t>did</a:t>
            </a:r>
            <a:r>
              <a:rPr lang="en-US" sz="3600" dirty="0" smtClean="0">
                <a:latin typeface="+mn-lt"/>
              </a:rPr>
              <a:t> want the president to be the choice of the people.</a:t>
            </a:r>
          </a:p>
          <a:p>
            <a:pPr marL="0" indent="0" hangingPunct="0">
              <a:spcBef>
                <a:spcPts val="0"/>
              </a:spcBef>
              <a:buSzTx/>
              <a:buNone/>
            </a:pPr>
            <a:endParaRPr lang="en-US" sz="3600" dirty="0" smtClean="0">
              <a:latin typeface="+mn-l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7" name="Picture 9" descr="C:\Users\Karen\Desktop\Karen's folder\Electoral College\Vo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9" y="1928886"/>
            <a:ext cx="4722443" cy="3541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9909" y="867661"/>
            <a:ext cx="10822824" cy="1593035"/>
          </a:xfrm>
        </p:spPr>
        <p:txBody>
          <a:bodyPr/>
          <a:lstStyle/>
          <a:p>
            <a:r>
              <a:rPr lang="en-US" sz="4800" dirty="0" smtClean="0">
                <a:solidFill>
                  <a:schemeClr val="tx1"/>
                </a:solidFill>
              </a:rPr>
              <a:t>  Constitutional Amendments Happen!</a:t>
            </a:r>
            <a:endParaRPr lang="en-US" sz="4800" dirty="0">
              <a:solidFill>
                <a:schemeClr val="tx1"/>
              </a:solidFill>
            </a:endParaRPr>
          </a:p>
        </p:txBody>
      </p:sp>
      <p:pic>
        <p:nvPicPr>
          <p:cNvPr id="2051" name="Picture 3" descr="C:\Users\Karen\Desktop\Karen's folder\Electoral College\Presidential Se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428" y="4448143"/>
            <a:ext cx="2739070" cy="27545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ren\Desktop\Karen's folder\Electoral College\Washington D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498" y="2069689"/>
            <a:ext cx="5131980" cy="34204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aren\Desktop\Karen's folder\Electoral College\Young vo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9582" y="5325858"/>
            <a:ext cx="3407669" cy="42595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427251" y="6424592"/>
            <a:ext cx="430887" cy="3242938"/>
          </a:xfrm>
          <a:prstGeom prst="rect">
            <a:avLst/>
          </a:prstGeom>
          <a:noFill/>
        </p:spPr>
        <p:txBody>
          <a:bodyPr vert="vert270" wrap="square" rtlCol="0">
            <a:spAutoFit/>
          </a:bodyPr>
          <a:lstStyle/>
          <a:p>
            <a:r>
              <a:rPr lang="en-US" sz="1600" b="0" dirty="0" smtClean="0">
                <a:solidFill>
                  <a:schemeClr val="tx1"/>
                </a:solidFill>
              </a:rPr>
              <a:t>League of Women Voters</a:t>
            </a:r>
            <a:endParaRPr lang="en-US" sz="1600" b="0" dirty="0">
              <a:solidFill>
                <a:schemeClr val="tx1"/>
              </a:solidFill>
            </a:endParaRPr>
          </a:p>
        </p:txBody>
      </p:sp>
      <p:sp>
        <p:nvSpPr>
          <p:cNvPr id="19" name="TextBox 18"/>
          <p:cNvSpPr txBox="1"/>
          <p:nvPr/>
        </p:nvSpPr>
        <p:spPr>
          <a:xfrm>
            <a:off x="12402275" y="3408250"/>
            <a:ext cx="430887" cy="2695179"/>
          </a:xfrm>
          <a:prstGeom prst="rect">
            <a:avLst/>
          </a:prstGeom>
          <a:noFill/>
        </p:spPr>
        <p:txBody>
          <a:bodyPr vert="vert270" wrap="square" rtlCol="0">
            <a:spAutoFit/>
          </a:bodyPr>
          <a:lstStyle/>
          <a:p>
            <a:r>
              <a:rPr lang="en-US" sz="1600" b="0" dirty="0" smtClean="0">
                <a:solidFill>
                  <a:schemeClr val="tx1"/>
                </a:solidFill>
              </a:rPr>
              <a:t>Daniel Schwen</a:t>
            </a:r>
            <a:endParaRPr lang="en-US" sz="1600" b="0" dirty="0">
              <a:solidFill>
                <a:schemeClr val="tx1"/>
              </a:solidFill>
            </a:endParaRPr>
          </a:p>
        </p:txBody>
      </p:sp>
      <p:pic>
        <p:nvPicPr>
          <p:cNvPr id="2056" name="Picture 8" descr="C:\Users\Karen\Desktop\Karen's folder\Electoral College\Poll Tax Reciep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168" y="7052146"/>
            <a:ext cx="5039687" cy="23426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9800000">
            <a:off x="94673" y="7278575"/>
            <a:ext cx="3525811" cy="1323439"/>
          </a:xfrm>
          <a:prstGeom prst="rect">
            <a:avLst/>
          </a:prstGeom>
          <a:noFill/>
        </p:spPr>
        <p:txBody>
          <a:bodyPr wrap="square" rtlCol="0">
            <a:spAutoFit/>
          </a:bodyPr>
          <a:lstStyle/>
          <a:p>
            <a:r>
              <a:rPr lang="en-US" sz="4000" dirty="0" smtClean="0">
                <a:solidFill>
                  <a:schemeClr val="accent1">
                    <a:lumMod val="50000"/>
                  </a:schemeClr>
                </a:solidFill>
                <a:latin typeface="Cooper Black" panose="0208090404030B020404" pitchFamily="18" charset="0"/>
              </a:rPr>
              <a:t>NO POLL TAX !</a:t>
            </a:r>
            <a:endParaRPr lang="en-US" sz="4000" dirty="0">
              <a:solidFill>
                <a:schemeClr val="accent1">
                  <a:lumMod val="50000"/>
                </a:schemeClr>
              </a:solidFill>
              <a:latin typeface="Cooper Black" panose="0208090404030B020404" pitchFamily="18" charset="0"/>
            </a:endParaRPr>
          </a:p>
        </p:txBody>
      </p:sp>
      <p:sp>
        <p:nvSpPr>
          <p:cNvPr id="21" name="TextBox 20"/>
          <p:cNvSpPr txBox="1"/>
          <p:nvPr/>
        </p:nvSpPr>
        <p:spPr>
          <a:xfrm>
            <a:off x="377124" y="5484632"/>
            <a:ext cx="2207798" cy="338554"/>
          </a:xfrm>
          <a:prstGeom prst="rect">
            <a:avLst/>
          </a:prstGeom>
          <a:noFill/>
        </p:spPr>
        <p:txBody>
          <a:bodyPr wrap="square" rtlCol="0">
            <a:spAutoFit/>
          </a:bodyPr>
          <a:lstStyle/>
          <a:p>
            <a:r>
              <a:rPr lang="en-US" sz="1600" b="0" dirty="0" smtClean="0">
                <a:solidFill>
                  <a:schemeClr val="tx1"/>
                </a:solidFill>
              </a:rPr>
              <a:t>Joe Shlabotnik</a:t>
            </a:r>
            <a:endParaRPr lang="en-US" sz="1600" b="0" dirty="0">
              <a:solidFill>
                <a:schemeClr val="tx1"/>
              </a:solidFill>
            </a:endParaRPr>
          </a:p>
        </p:txBody>
      </p:sp>
      <p:sp>
        <p:nvSpPr>
          <p:cNvPr id="12" name="Slide Number Placeholder 11"/>
          <p:cNvSpPr>
            <a:spLocks noGrp="1"/>
          </p:cNvSpPr>
          <p:nvPr>
            <p:ph type="sldNum" sz="quarter" idx="12"/>
          </p:nvPr>
        </p:nvSpPr>
        <p:spPr/>
        <p:txBody>
          <a:bodyPr/>
          <a:lstStyle/>
          <a:p>
            <a:fld id="{11226B5B-2E80-3F4B-AB33-B0C163CCE2B1}" type="slidenum">
              <a:rPr lang="en-US" smtClean="0">
                <a:solidFill>
                  <a:srgbClr val="FFFFFF">
                    <a:tint val="75000"/>
                  </a:srgbClr>
                </a:solidFill>
              </a:rPr>
              <a:pPr/>
              <a:t>50</a:t>
            </a:fld>
            <a:endParaRPr lang="en-US">
              <a:solidFill>
                <a:srgbClr val="FFFFFF">
                  <a:tint val="75000"/>
                </a:srgbClr>
              </a:solidFill>
            </a:endParaRPr>
          </a:p>
        </p:txBody>
      </p:sp>
    </p:spTree>
    <p:extLst>
      <p:ext uri="{BB962C8B-B14F-4D97-AF65-F5344CB8AC3E}">
        <p14:creationId xmlns:p14="http://schemas.microsoft.com/office/powerpoint/2010/main" val="3239099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1226B5B-2E80-3F4B-AB33-B0C163CCE2B1}" type="slidenum">
              <a:rPr lang="en-US" smtClean="0">
                <a:solidFill>
                  <a:srgbClr val="FFFFFF">
                    <a:tint val="75000"/>
                  </a:srgbClr>
                </a:solidFill>
              </a:rPr>
              <a:pPr/>
              <a:t>51</a:t>
            </a:fld>
            <a:endParaRPr lang="en-US">
              <a:solidFill>
                <a:srgbClr val="FFFFFF">
                  <a:tint val="75000"/>
                </a:srgbClr>
              </a:solidFill>
            </a:endParaRPr>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normAutofit fontScale="92500" lnSpcReduction="10000"/>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84374" y="544076"/>
            <a:ext cx="12399174" cy="9294842"/>
          </a:xfrm>
          <a:prstGeom prst="rect">
            <a:avLst/>
          </a:prstGeom>
          <a:noFill/>
          <a:ln w="9525">
            <a:noFill/>
            <a:miter lim="800000"/>
            <a:headEnd/>
            <a:tailEnd/>
          </a:ln>
          <a:effectLst/>
        </p:spPr>
      </p:pic>
      <p:sp>
        <p:nvSpPr>
          <p:cNvPr id="8" name="Rectangle 7"/>
          <p:cNvSpPr/>
          <p:nvPr/>
        </p:nvSpPr>
        <p:spPr>
          <a:xfrm>
            <a:off x="3424419" y="380470"/>
            <a:ext cx="6021200" cy="769441"/>
          </a:xfrm>
          <a:prstGeom prst="rect">
            <a:avLst/>
          </a:prstGeom>
        </p:spPr>
        <p:txBody>
          <a:bodyPr wrap="none">
            <a:spAutoFit/>
          </a:bodyPr>
          <a:lstStyle/>
          <a:p>
            <a:r>
              <a:rPr lang="en-US" sz="4400" b="0" dirty="0" smtClean="0">
                <a:solidFill>
                  <a:schemeClr val="bg2"/>
                </a:solidFill>
              </a:rPr>
              <a:t>What You Can Do Now</a:t>
            </a:r>
            <a:endParaRPr lang="en-US" sz="4400" b="0" dirty="0">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5058335"/>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a:t>
            </a:r>
            <a:r>
              <a:rPr lang="en-US" sz="3600" i="1" dirty="0" smtClean="0">
                <a:latin typeface="+mn-lt"/>
              </a:rPr>
              <a:t>did</a:t>
            </a:r>
            <a:r>
              <a:rPr lang="en-US" sz="3600" dirty="0" smtClean="0">
                <a:latin typeface="+mn-lt"/>
              </a:rPr>
              <a:t> want the president to be the choice of the people.</a:t>
            </a:r>
          </a:p>
          <a:p>
            <a:pPr marL="0" indent="0" hangingPunct="0">
              <a:spcBef>
                <a:spcPts val="0"/>
              </a:spcBef>
              <a:buSzTx/>
              <a:buNone/>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worried about poor communication leading to an ill-informed electorate.</a:t>
            </a:r>
          </a:p>
          <a:p>
            <a:pPr marL="0" indent="0" hangingPunct="0">
              <a:spcBef>
                <a:spcPts val="0"/>
              </a:spcBef>
              <a:buSzTx/>
              <a:buFont typeface="Wingdings" pitchFamily="2" charset="2"/>
              <a:buChar char="Ø"/>
            </a:pPr>
            <a:endParaRPr lang="en-US" sz="3600" dirty="0" smtClean="0">
              <a:latin typeface="+mn-lt"/>
            </a:endParaRPr>
          </a:p>
          <a:p>
            <a:pPr marL="0" indent="0">
              <a:spcBef>
                <a:spcPts val="0"/>
              </a:spcBef>
              <a:buSzTx/>
              <a:buNone/>
            </a:pPr>
            <a:endParaRPr lang="en-US" sz="3600" dirty="0">
              <a:latin typeface="+mn-l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5058335"/>
          </a:xfrm>
          <a:prstGeom prst="rect">
            <a:avLst/>
          </a:prstGeom>
        </p:spPr>
        <p:txBody>
          <a:bodyPr>
            <a:normAutofit fontScale="92500" lnSpcReduction="2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a:t>
            </a:r>
            <a:r>
              <a:rPr lang="en-US" sz="3600" i="1" dirty="0" smtClean="0">
                <a:latin typeface="+mn-lt"/>
              </a:rPr>
              <a:t>did</a:t>
            </a:r>
            <a:r>
              <a:rPr lang="en-US" sz="3600" dirty="0" smtClean="0">
                <a:latin typeface="+mn-lt"/>
              </a:rPr>
              <a:t> want the president to be the choice of the people.</a:t>
            </a:r>
          </a:p>
          <a:p>
            <a:pPr marL="0" indent="0" hangingPunct="0">
              <a:spcBef>
                <a:spcPts val="0"/>
              </a:spcBef>
              <a:buSzTx/>
              <a:buFont typeface="Wingdings" pitchFamily="2" charset="2"/>
              <a:buChar char="Ø"/>
            </a:pPr>
            <a:endParaRPr lang="en-US" sz="3600" dirty="0" smtClean="0">
              <a:latin typeface="+mn-lt"/>
            </a:endParaRPr>
          </a:p>
          <a:p>
            <a:pPr marL="0" indent="0">
              <a:spcBef>
                <a:spcPts val="0"/>
              </a:spcBef>
              <a:buSzTx/>
              <a:buFont typeface="Wingdings" pitchFamily="2" charset="2"/>
              <a:buChar char="Ø"/>
            </a:pPr>
            <a:r>
              <a:rPr lang="en-US" sz="3600" dirty="0" smtClean="0"/>
              <a:t>They worried about poor communication leading to an ill-informed electorate.</a:t>
            </a:r>
          </a:p>
          <a:p>
            <a:pPr marL="0" indent="0" hangingPunct="0">
              <a:spcBef>
                <a:spcPts val="0"/>
              </a:spcBef>
              <a:buSzTx/>
              <a:buNone/>
            </a:pPr>
            <a:endParaRPr lang="en-US" sz="3600" dirty="0" smtClean="0">
              <a:latin typeface="+mn-lt"/>
            </a:endParaRPr>
          </a:p>
          <a:p>
            <a:pPr marL="342900" indent="-342900">
              <a:spcBef>
                <a:spcPts val="0"/>
              </a:spcBef>
              <a:buSzTx/>
              <a:buFont typeface="Wingdings" panose="05000000000000000000" pitchFamily="2" charset="2"/>
              <a:buChar char="Ø"/>
            </a:pPr>
            <a:r>
              <a:rPr lang="en-US" sz="3600" dirty="0" smtClean="0">
                <a:solidFill>
                  <a:schemeClr val="tx1"/>
                </a:solidFill>
              </a:rPr>
              <a:t>Enslaved people would count as “three-fifths of a person” in determining number of electors.</a:t>
            </a:r>
          </a:p>
          <a:p>
            <a:pPr marL="0" indent="0" hangingPunct="0">
              <a:spcBef>
                <a:spcPts val="0"/>
              </a:spcBef>
              <a:buSzTx/>
              <a:buNone/>
            </a:pPr>
            <a:endParaRPr lang="en-US" sz="3600" dirty="0" smtClean="0">
              <a:latin typeface="+mn-l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7</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5058335"/>
          </a:xfrm>
          <a:prstGeom prst="rect">
            <a:avLst/>
          </a:prstGeom>
        </p:spPr>
        <p:txBody>
          <a:bodyPr>
            <a:normAutofit fontScale="85000" lnSpcReduction="2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a:t>
            </a:r>
            <a:r>
              <a:rPr lang="en-US" sz="3600" i="1" dirty="0" smtClean="0">
                <a:latin typeface="+mn-lt"/>
              </a:rPr>
              <a:t>did</a:t>
            </a:r>
            <a:r>
              <a:rPr lang="en-US" sz="3600" dirty="0" smtClean="0">
                <a:latin typeface="+mn-lt"/>
              </a:rPr>
              <a:t> want the president to be the choice of the people.</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worried about poor communication leading to an ill-informed electorate.</a:t>
            </a:r>
          </a:p>
          <a:p>
            <a:pPr marL="0" indent="0">
              <a:spcBef>
                <a:spcPts val="0"/>
              </a:spcBef>
              <a:buSzTx/>
              <a:buFont typeface="Wingdings" pitchFamily="2" charset="2"/>
              <a:buChar char="Ø"/>
            </a:pPr>
            <a:endParaRPr lang="en-US" sz="3600" dirty="0" smtClean="0">
              <a:solidFill>
                <a:schemeClr val="tx1"/>
              </a:solidFill>
            </a:endParaRPr>
          </a:p>
          <a:p>
            <a:pPr marL="0" indent="0">
              <a:spcBef>
                <a:spcPts val="0"/>
              </a:spcBef>
              <a:buSzTx/>
              <a:buFont typeface="Wingdings" pitchFamily="2" charset="2"/>
              <a:buChar char="Ø"/>
            </a:pPr>
            <a:r>
              <a:rPr lang="en-US" sz="3600" dirty="0" smtClean="0">
                <a:solidFill>
                  <a:schemeClr val="tx1"/>
                </a:solidFill>
              </a:rPr>
              <a:t>Enslaved people would count as “three-fifths of a person” in determining number of electors.</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expected the electors to exercise their own discretion. (When they have done so, the people have been displeased.)</a:t>
            </a:r>
          </a:p>
        </p:txBody>
      </p:sp>
      <p:sp>
        <p:nvSpPr>
          <p:cNvPr id="5" name="Slide Number Placeholder 4"/>
          <p:cNvSpPr>
            <a:spLocks noGrp="1"/>
          </p:cNvSpPr>
          <p:nvPr>
            <p:ph type="sldNum" sz="quarter" idx="2"/>
          </p:nvPr>
        </p:nvSpPr>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smtClean="0">
                <a:solidFill>
                  <a:schemeClr val="accent1">
                    <a:lumMod val="50000"/>
                  </a:schemeClr>
                </a:solidFill>
              </a:rPr>
              <a:t>Why did the framers of the Constitution create the Electoral College?</a:t>
            </a:r>
            <a:br>
              <a:rPr lang="en-US" sz="4600" dirty="0" smtClean="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2902227"/>
            <a:ext cx="11216640" cy="6718480"/>
          </a:xfrm>
          <a:prstGeom prst="rect">
            <a:avLst/>
          </a:prstGeom>
        </p:spPr>
        <p:txBody>
          <a:bodyPr>
            <a:normAutofit fontScale="85000" lnSpcReduction="1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Font typeface="Wingdings" pitchFamily="2" charset="2"/>
              <a:buChar char="Ø"/>
            </a:pPr>
            <a:r>
              <a:rPr lang="en-US" sz="3600" dirty="0" smtClean="0">
                <a:latin typeface="+mn-lt"/>
              </a:rPr>
              <a:t>They did not want federal legislators selecting the president.</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a:t>
            </a:r>
            <a:r>
              <a:rPr lang="en-US" sz="3600" i="1" dirty="0" smtClean="0">
                <a:latin typeface="+mn-lt"/>
              </a:rPr>
              <a:t>did</a:t>
            </a:r>
            <a:r>
              <a:rPr lang="en-US" sz="3600" dirty="0" smtClean="0">
                <a:latin typeface="+mn-lt"/>
              </a:rPr>
              <a:t> want the president to be the choice of the people.</a:t>
            </a:r>
          </a:p>
          <a:p>
            <a:pPr marL="0" indent="0" hangingPunct="0">
              <a:spcBef>
                <a:spcPts val="0"/>
              </a:spcBef>
              <a:buSzTx/>
              <a:buFont typeface="Wingdings" pitchFamily="2" charset="2"/>
              <a:buChar char="Ø"/>
            </a:pPr>
            <a:endParaRPr lang="en-US" sz="3600" dirty="0" smtClean="0">
              <a:latin typeface="+mn-lt"/>
            </a:endParaRPr>
          </a:p>
          <a:p>
            <a:pPr marL="0" indent="0" hangingPunct="0">
              <a:spcBef>
                <a:spcPts val="0"/>
              </a:spcBef>
              <a:buSzTx/>
              <a:buFont typeface="Wingdings" pitchFamily="2" charset="2"/>
              <a:buChar char="Ø"/>
            </a:pPr>
            <a:r>
              <a:rPr lang="en-US" sz="3600" dirty="0" smtClean="0">
                <a:latin typeface="+mn-lt"/>
              </a:rPr>
              <a:t>They worried about poor communication leading to an ill-informed electorate.</a:t>
            </a:r>
          </a:p>
          <a:p>
            <a:pPr marL="0" indent="0">
              <a:spcBef>
                <a:spcPts val="0"/>
              </a:spcBef>
              <a:buSzTx/>
              <a:buFont typeface="Wingdings" pitchFamily="2" charset="2"/>
              <a:buChar char="Ø"/>
            </a:pPr>
            <a:endParaRPr lang="en-US" sz="3600" dirty="0" smtClean="0"/>
          </a:p>
          <a:p>
            <a:pPr marL="0" indent="0">
              <a:spcBef>
                <a:spcPts val="0"/>
              </a:spcBef>
              <a:buSzTx/>
              <a:buFont typeface="Wingdings" pitchFamily="2" charset="2"/>
              <a:buChar char="Ø"/>
            </a:pPr>
            <a:r>
              <a:rPr lang="en-US" sz="3600" dirty="0" smtClean="0">
                <a:solidFill>
                  <a:schemeClr val="tx1"/>
                </a:solidFill>
              </a:rPr>
              <a:t>Enslaved people would count as “three-fifths of a person” in determining number of electors.</a:t>
            </a:r>
          </a:p>
          <a:p>
            <a:pPr marL="0" indent="0">
              <a:spcBef>
                <a:spcPts val="0"/>
              </a:spcBef>
              <a:buSzTx/>
              <a:buFont typeface="Wingdings" pitchFamily="2" charset="2"/>
              <a:buChar char="Ø"/>
            </a:pPr>
            <a:endParaRPr lang="en-US" sz="3600" dirty="0" smtClean="0"/>
          </a:p>
          <a:p>
            <a:pPr marL="0" indent="0">
              <a:spcBef>
                <a:spcPts val="0"/>
              </a:spcBef>
              <a:buSzTx/>
              <a:buFont typeface="Wingdings" pitchFamily="2" charset="2"/>
              <a:buChar char="Ø"/>
            </a:pPr>
            <a:r>
              <a:rPr lang="en-US" sz="3600" dirty="0" smtClean="0"/>
              <a:t>They expected the electors to exercise their own discretion. (When they have done so, the people have been displeased.)</a:t>
            </a:r>
          </a:p>
          <a:p>
            <a:pPr marL="0" indent="0" hangingPunct="0">
              <a:spcBef>
                <a:spcPts val="0"/>
              </a:spcBef>
              <a:buSzTx/>
              <a:buFont typeface="Wingdings" pitchFamily="2" charset="2"/>
              <a:buChar char="Ø"/>
            </a:pPr>
            <a:endParaRPr lang="en-US" sz="3600" dirty="0" smtClean="0">
              <a:latin typeface="+mn-lt"/>
            </a:endParaRPr>
          </a:p>
          <a:p>
            <a:pPr marL="0" indent="0">
              <a:spcBef>
                <a:spcPts val="0"/>
              </a:spcBef>
              <a:buSzTx/>
              <a:buFont typeface="Wingdings" pitchFamily="2" charset="2"/>
              <a:buChar char="Ø"/>
            </a:pPr>
            <a:r>
              <a:rPr lang="en-US" sz="3600" dirty="0" smtClean="0">
                <a:solidFill>
                  <a:schemeClr val="tx1"/>
                </a:solidFill>
                <a:latin typeface="+mn-lt"/>
              </a:rPr>
              <a:t>“The second choice of many but the first choice of few.”</a:t>
            </a:r>
            <a:endParaRPr lang="en-US" sz="3600" dirty="0">
              <a:latin typeface="+mn-lt"/>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9</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3435</TotalTime>
  <Words>5518</Words>
  <Application>Microsoft Office PowerPoint</Application>
  <PresentationFormat>Custom</PresentationFormat>
  <Paragraphs>567</Paragraphs>
  <Slides>51</Slides>
  <Notes>51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Arial</vt:lpstr>
      <vt:lpstr>Arial Black</vt:lpstr>
      <vt:lpstr>Cooper Black</vt:lpstr>
      <vt:lpstr>Georgia</vt:lpstr>
      <vt:lpstr>Helvetica Light</vt:lpstr>
      <vt:lpstr>Helvetica Neue</vt:lpstr>
      <vt:lpstr>Helvetica Neue Light</vt:lpstr>
      <vt:lpstr>Helvetica Neue Medium</vt:lpstr>
      <vt:lpstr>Helvetica Neue Thin</vt:lpstr>
      <vt:lpstr>Wingdings</vt:lpstr>
      <vt:lpstr>White</vt:lpstr>
      <vt:lpstr>Office Theme</vt:lpstr>
      <vt:lpstr>Why We Should Abolish the Electoral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Bother Voting? </vt:lpstr>
      <vt:lpstr>PowerPoint Presentation</vt:lpstr>
      <vt:lpstr>PowerPoint Presentation</vt:lpstr>
      <vt:lpstr>A United Vote: 1984</vt:lpstr>
      <vt:lpstr>A Divided Vote: 1984</vt:lpstr>
      <vt:lpstr>A United Vote: 2012</vt:lpstr>
      <vt:lpstr>A United Vote: 2004</vt:lpstr>
      <vt:lpstr>A United Vote</vt:lpstr>
      <vt:lpstr>An Inaccurate Vote The popular vote winner has lost the presidency five times.</vt:lpstr>
      <vt:lpstr>PowerPoint Presentation</vt:lpstr>
      <vt:lpstr>Myth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vt:lpstr>
      <vt:lpstr>Myth #2</vt:lpstr>
      <vt:lpstr>Fact:</vt:lpstr>
      <vt:lpstr>PowerPoint Presentation</vt:lpstr>
      <vt:lpstr>PowerPoint Presentation</vt:lpstr>
      <vt:lpstr>PowerPoint Presentation</vt:lpstr>
      <vt:lpstr>PowerPoint Presentation</vt:lpstr>
      <vt:lpstr>PowerPoint Presentation</vt:lpstr>
      <vt:lpstr>Myth #3</vt:lpstr>
      <vt:lpstr>PowerPoint Presentation</vt:lpstr>
      <vt:lpstr>PowerPoint Presentation</vt:lpstr>
      <vt:lpstr>PowerPoint Presentation</vt:lpstr>
      <vt:lpstr>Fact:</vt:lpstr>
      <vt:lpstr>Proposing an amendment to the Constitution of the United States to abolish the electoral college and to provide for the direct popular election of the President and Vice President of the United States.    House Joint Resolution 7 Introduced by Rep. Steve Cohen of Tennessee Jan. 3, 2019.   Senate Joint Resolution 17  introduced by Sen. Brian Schatz of Hawaii Apr. 2, 2019.   </vt:lpstr>
      <vt:lpstr>PowerPoint Presentation</vt:lpstr>
      <vt:lpstr>PowerPoint Presentation</vt:lpstr>
      <vt:lpstr>PowerPoint Presentation</vt:lpstr>
      <vt:lpstr>The National Popular Vote Interstate Compact</vt:lpstr>
      <vt:lpstr>It’s time for change. </vt:lpstr>
      <vt:lpstr>  Constitutional Amendments Happen!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Morrison, Kenneth P.</cp:lastModifiedBy>
  <cp:revision>378</cp:revision>
  <dcterms:modified xsi:type="dcterms:W3CDTF">2019-07-30T22:48:11Z</dcterms:modified>
</cp:coreProperties>
</file>